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3.svg" ContentType="image/svg+xml"/>
  <Override PartName="/ppt/media/image105.svg" ContentType="image/svg+xml"/>
  <Override PartName="/ppt/media/image107.svg" ContentType="image/svg+xml"/>
  <Override PartName="/ppt/media/image11.svg" ContentType="image/svg+xml"/>
  <Override PartName="/ppt/media/image27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6.svg" ContentType="image/svg+xml"/>
  <Override PartName="/ppt/media/image58.svg" ContentType="image/svg+xml"/>
  <Override PartName="/ppt/media/image60.svg" ContentType="image/svg+xml"/>
  <Override PartName="/ppt/media/image64.svg" ContentType="image/svg+xml"/>
  <Override PartName="/ppt/media/image69.svg" ContentType="image/svg+xml"/>
  <Override PartName="/ppt/media/image7.svg" ContentType="image/svg+xml"/>
  <Override PartName="/ppt/media/image71.svg" ContentType="image/svg+xml"/>
  <Override PartName="/ppt/media/image73.svg" ContentType="image/svg+xml"/>
  <Override PartName="/ppt/media/image75.svg" ContentType="image/svg+xml"/>
  <Override PartName="/ppt/media/image77.svg" ContentType="image/svg+xml"/>
  <Override PartName="/ppt/media/image79.svg" ContentType="image/svg+xml"/>
  <Override PartName="/ppt/media/image81.svg" ContentType="image/svg+xml"/>
  <Override PartName="/ppt/media/image83.svg" ContentType="image/svg+xml"/>
  <Override PartName="/ppt/media/image85.svg" ContentType="image/svg+xml"/>
  <Override PartName="/ppt/media/image87.svg" ContentType="image/svg+xml"/>
  <Override PartName="/ppt/media/image9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1277" r:id="rId5"/>
    <p:sldId id="1278" r:id="rId6"/>
    <p:sldId id="1144" r:id="rId7"/>
    <p:sldId id="1279" r:id="rId8"/>
    <p:sldId id="1622" r:id="rId9"/>
    <p:sldId id="1295" r:id="rId10"/>
    <p:sldId id="1296" r:id="rId11"/>
    <p:sldId id="1297" r:id="rId12"/>
    <p:sldId id="1298" r:id="rId13"/>
    <p:sldId id="268" r:id="rId14"/>
    <p:sldId id="1611" r:id="rId15"/>
    <p:sldId id="1436" r:id="rId16"/>
    <p:sldId id="1437" r:id="rId17"/>
    <p:sldId id="1372" r:id="rId18"/>
    <p:sldId id="1373" r:id="rId19"/>
    <p:sldId id="1406" r:id="rId21"/>
    <p:sldId id="1369" r:id="rId22"/>
    <p:sldId id="1612" r:id="rId23"/>
    <p:sldId id="1368" r:id="rId24"/>
    <p:sldId id="1613" r:id="rId25"/>
    <p:sldId id="1614" r:id="rId26"/>
    <p:sldId id="267" r:id="rId27"/>
    <p:sldId id="1615" r:id="rId28"/>
    <p:sldId id="1616" r:id="rId29"/>
    <p:sldId id="1617" r:id="rId30"/>
    <p:sldId id="1618" r:id="rId31"/>
    <p:sldId id="1619" r:id="rId32"/>
    <p:sldId id="1620" r:id="rId33"/>
    <p:sldId id="1621" r:id="rId34"/>
  </p:sldIdLst>
  <p:sldSz cx="12192000" cy="6858000"/>
  <p:notesSz cx="6858000" cy="9144000"/>
  <p:embeddedFontLst>
    <p:embeddedFont>
      <p:font typeface="OPPOSans R" panose="00020600040101010101" charset="-122"/>
      <p:regular r:id="rId38"/>
    </p:embeddedFont>
    <p:embeddedFont>
      <p:font typeface="思源黑体 CN Bold" panose="020B0800000000000000" charset="-122"/>
      <p:bold r:id="rId39"/>
    </p:embeddedFont>
    <p:embeddedFont>
      <p:font typeface="OPPOSans B" panose="00020600040101010101" charset="-122"/>
      <p:regular r:id="rId40"/>
    </p:embeddedFont>
    <p:embeddedFont>
      <p:font typeface="Calibri" panose="020F0502020204030204"/>
      <p:regular r:id="rId41"/>
      <p:bold r:id="rId42"/>
      <p:italic r:id="rId43"/>
      <p:boldItalic r:id="rId44"/>
    </p:embeddedFont>
    <p:embeddedFont>
      <p:font typeface="微软雅黑" panose="020B0503020204020204" pitchFamily="34" charset="-122"/>
      <p:regular r:id="rId45"/>
    </p:embeddedFont>
    <p:embeddedFont>
      <p:font typeface="思源黑体 CN Heavy" panose="020B0A00000000000000" pitchFamily="34" charset="-122"/>
      <p:bold r:id="rId46"/>
    </p:embeddedFont>
    <p:embeddedFont>
      <p:font typeface="等线 Light" panose="02010600030101010101" charset="-122"/>
      <p:regular r:id="rId47"/>
    </p:embeddedFont>
    <p:embeddedFont>
      <p:font typeface="等线" panose="02010600030101010101" charset="-122"/>
      <p:regular r:id="rId48"/>
    </p:embeddedFont>
    <p:embeddedFont>
      <p:font typeface="OPPOSans H" panose="00020600040101010101" charset="-122"/>
      <p:regular r:id="rId49"/>
    </p:embeddedFont>
    <p:embeddedFont>
      <p:font typeface="思源黑体 CN Medium" panose="020B0600000000000000" charset="-122"/>
      <p:regular r:id="rId50"/>
    </p:embeddedFont>
  </p:embeddedFontLst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1BC"/>
    <a:srgbClr val="4867E1"/>
    <a:srgbClr val="F5F8FF"/>
    <a:srgbClr val="287EE5"/>
    <a:srgbClr val="294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gs" Target="tags/tag49.xml"/><Relationship Id="rId50" Type="http://schemas.openxmlformats.org/officeDocument/2006/relationships/font" Target="fonts/font13.fntdata"/><Relationship Id="rId5" Type="http://schemas.openxmlformats.org/officeDocument/2006/relationships/slide" Target="slides/slide3.xml"/><Relationship Id="rId49" Type="http://schemas.openxmlformats.org/officeDocument/2006/relationships/font" Target="fonts/font12.fntdata"/><Relationship Id="rId48" Type="http://schemas.openxmlformats.org/officeDocument/2006/relationships/font" Target="fonts/font11.fntdata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0EC1A-8CEC-4D1B-B617-5A1DD6679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DF88F-DF60-4AD9-A8A8-02C202E2B9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1430" y="0"/>
            <a:ext cx="12214225" cy="686054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439103"/>
            <a:ext cx="584200" cy="423545"/>
          </a:xfrm>
        </p:spPr>
        <p:txBody>
          <a:bodyPr wrap="square" anchor="ctr" anchorCtr="0">
            <a:spAutoFit/>
          </a:bodyPr>
          <a:lstStyle>
            <a:lvl1pPr algn="l" eaLnBrk="1" fontAlgn="auto" latinLnBrk="0" hangingPunct="1">
              <a:lnSpc>
                <a:spcPct val="110000"/>
              </a:lnSpc>
              <a:defRPr kumimoji="0" lang="zh-CN" altLang="en-US" sz="2400" b="0" i="0" u="none" strike="noStrike" kern="1200" cap="none" spc="0" normalizeH="0" baseline="0" noProof="1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R" panose="00020600040101010101" charset="-122"/>
              </a:defRPr>
            </a:lvl1pPr>
          </a:lstStyle>
          <a:p>
            <a:pPr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91565"/>
            <a:ext cx="10515600" cy="4351338"/>
          </a:xfrm>
        </p:spPr>
        <p:txBody>
          <a:bodyPr/>
          <a:lstStyle>
            <a:lvl1pPr marL="0" indent="0" eaLnBrk="1" fontAlgn="auto" latinLnBrk="0" hangingPunct="1">
              <a:lnSpc>
                <a:spcPct val="120000"/>
              </a:lnSpc>
              <a:buFontTx/>
              <a:buNone/>
              <a:defRPr sz="2000">
                <a:solidFill>
                  <a:srgbClr val="20263B"/>
                </a:solidFill>
                <a:latin typeface="OPPOSans R" panose="00020600040101010101" charset="-122"/>
                <a:ea typeface="OPPOSans R" panose="00020600040101010101" charset="-122"/>
              </a:defRPr>
            </a:lvl1pPr>
            <a:lvl2pPr eaLnBrk="1" fontAlgn="auto" latinLnBrk="0" hangingPunct="1">
              <a:lnSpc>
                <a:spcPct val="120000"/>
              </a:lnSpc>
              <a:defRPr sz="2000">
                <a:solidFill>
                  <a:srgbClr val="20263B"/>
                </a:solidFill>
                <a:latin typeface="OPPOSans R" panose="00020600040101010101" charset="-122"/>
                <a:ea typeface="OPPOSans R" panose="00020600040101010101" charset="-122"/>
              </a:defRPr>
            </a:lvl2pPr>
            <a:lvl3pPr eaLnBrk="1" fontAlgn="auto" latinLnBrk="0" hangingPunct="1">
              <a:lnSpc>
                <a:spcPct val="120000"/>
              </a:lnSpc>
              <a:defRPr sz="2000">
                <a:solidFill>
                  <a:srgbClr val="20263B"/>
                </a:solidFill>
                <a:latin typeface="OPPOSans R" panose="00020600040101010101" charset="-122"/>
                <a:ea typeface="OPPOSans R" panose="00020600040101010101" charset="-122"/>
              </a:defRPr>
            </a:lvl3pPr>
            <a:lvl4pPr eaLnBrk="1" fontAlgn="auto" latinLnBrk="0" hangingPunct="1">
              <a:lnSpc>
                <a:spcPct val="120000"/>
              </a:lnSpc>
              <a:defRPr sz="2000">
                <a:solidFill>
                  <a:srgbClr val="20263B"/>
                </a:solidFill>
                <a:latin typeface="OPPOSans R" panose="00020600040101010101" charset="-122"/>
                <a:ea typeface="OPPOSans R" panose="00020600040101010101" charset="-122"/>
              </a:defRPr>
            </a:lvl4pPr>
            <a:lvl5pPr eaLnBrk="1" fontAlgn="auto" latinLnBrk="0" hangingPunct="1">
              <a:lnSpc>
                <a:spcPct val="120000"/>
              </a:lnSpc>
              <a:defRPr sz="2000">
                <a:solidFill>
                  <a:srgbClr val="20263B"/>
                </a:solidFill>
                <a:latin typeface="OPPOSans R" panose="00020600040101010101" charset="-122"/>
                <a:ea typeface="OPPOSans R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22400" y="439420"/>
            <a:ext cx="9929495" cy="423545"/>
          </a:xfrm>
        </p:spPr>
        <p:txBody>
          <a:bodyPr wrap="square" anchor="ctr" anchorCtr="0">
            <a:spAutoFit/>
          </a:bodyPr>
          <a:lstStyle>
            <a:lvl1pPr algn="l" defTabSz="914400" eaLnBrk="1" fontAlgn="auto" latinLnBrk="0" hangingPunct="1">
              <a:lnSpc>
                <a:spcPct val="110000"/>
              </a:lnSpc>
              <a:defRPr lang="zh-CN" altLang="en-US" sz="2400" kern="1200" dirty="0">
                <a:solidFill>
                  <a:srgbClr val="0231BC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5" name="图片 4" descr="资源 1"/>
          <p:cNvPicPr>
            <a:picLocks noChangeAspect="1"/>
          </p:cNvPicPr>
          <p:nvPr userDrawn="1"/>
        </p:nvPicPr>
        <p:blipFill>
          <a:blip r:embed="rId2"/>
          <a:srcRect l="-57" t="54074" r="57" b="39065"/>
          <a:stretch>
            <a:fillRect/>
          </a:stretch>
        </p:blipFill>
        <p:spPr>
          <a:xfrm>
            <a:off x="-38735" y="6387465"/>
            <a:ext cx="12268835" cy="470535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695960" y="6480175"/>
            <a:ext cx="3369310" cy="306705"/>
            <a:chOff x="7336" y="8400"/>
            <a:chExt cx="5306" cy="483"/>
          </a:xfrm>
        </p:grpSpPr>
        <p:sp>
          <p:nvSpPr>
            <p:cNvPr id="9" name="文本框 8"/>
            <p:cNvSpPr txBox="1"/>
            <p:nvPr userDrawn="1"/>
          </p:nvSpPr>
          <p:spPr>
            <a:xfrm>
              <a:off x="7336" y="8400"/>
              <a:ext cx="530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</a:rPr>
                <a:t>禅道项目管理软件</a:t>
              </a:r>
              <a:r>
                <a:rPr lang="en-US" altLang="zh-CN" sz="140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</a:rPr>
                <a:t>   www.zentao.net</a:t>
              </a:r>
              <a:endParaRPr lang="en-US" altLang="zh-CN" sz="140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  <p:cxnSp>
          <p:nvCxnSpPr>
            <p:cNvPr id="10" name="直接连接符 9"/>
            <p:cNvCxnSpPr/>
            <p:nvPr userDrawn="1"/>
          </p:nvCxnSpPr>
          <p:spPr>
            <a:xfrm>
              <a:off x="9840" y="8517"/>
              <a:ext cx="0" cy="25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894060" y="6460490"/>
            <a:ext cx="61087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4351338"/>
          </a:xfrm>
        </p:spPr>
        <p:txBody>
          <a:bodyPr/>
          <a:lstStyle>
            <a:lvl1pPr marL="0" indent="0">
              <a:buNone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1pPr>
            <a:lvl2pPr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2pPr>
            <a:lvl3pPr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3pPr>
            <a:lvl4pPr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4pPr>
            <a:lvl5pPr>
              <a:defRPr lang="zh-CN" altLang="en-US" sz="1800" u="none" strike="noStrike" kern="1200" cap="none" spc="150" normalizeH="0" baseline="0" dirty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315" y="136525"/>
            <a:ext cx="10515600" cy="667402"/>
          </a:xfrm>
        </p:spPr>
        <p:txBody>
          <a:bodyPr>
            <a:normAutofit/>
          </a:bodyPr>
          <a:lstStyle>
            <a:lvl1pPr>
              <a:defRPr kumimoji="1" lang="zh-CN" altLang="en-US" sz="2800" b="1" kern="1200" dirty="0">
                <a:solidFill>
                  <a:srgbClr val="0231BC"/>
                </a:solidFill>
                <a:latin typeface="思源黑体 CN Bold" panose="020B0800000000000000" charset="-122"/>
                <a:ea typeface="思源黑体 CN Bold" panose="020B0800000000000000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-1" y="186886"/>
            <a:ext cx="838201" cy="542713"/>
          </a:xfrm>
          <a:prstGeom prst="rect">
            <a:avLst/>
          </a:prstGeom>
          <a:solidFill>
            <a:srgbClr val="0231BC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rtlCol="0" anchor="ctr">
            <a:noAutofit/>
          </a:bodyPr>
          <a:lstStyle/>
          <a:p>
            <a:pPr algn="ctr"/>
            <a:endParaRPr kumimoji="1" lang="zh-CN" altLang="en-US" sz="40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Helvetica Neue Medium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08529-BC4E-4653-830F-03ADA5021C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AA5EA-4FAF-46DF-89D4-CD3BD58FB4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svg"/><Relationship Id="rId7" Type="http://schemas.openxmlformats.org/officeDocument/2006/relationships/image" Target="../media/image37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4.svg"/><Relationship Id="rId13" Type="http://schemas.openxmlformats.org/officeDocument/2006/relationships/image" Target="../media/image43.png"/><Relationship Id="rId12" Type="http://schemas.openxmlformats.org/officeDocument/2006/relationships/image" Target="../media/image42.svg"/><Relationship Id="rId11" Type="http://schemas.openxmlformats.org/officeDocument/2006/relationships/image" Target="../media/image41.png"/><Relationship Id="rId10" Type="http://schemas.openxmlformats.org/officeDocument/2006/relationships/image" Target="../media/image40.sv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svg"/><Relationship Id="rId1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svg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sv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Relationship Id="rId3" Type="http://schemas.openxmlformats.org/officeDocument/2006/relationships/image" Target="../media/image64.sv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87.svg"/><Relationship Id="rId25" Type="http://schemas.openxmlformats.org/officeDocument/2006/relationships/image" Target="../media/image86.png"/><Relationship Id="rId24" Type="http://schemas.openxmlformats.org/officeDocument/2006/relationships/image" Target="../media/image85.svg"/><Relationship Id="rId23" Type="http://schemas.openxmlformats.org/officeDocument/2006/relationships/image" Target="../media/image84.png"/><Relationship Id="rId22" Type="http://schemas.openxmlformats.org/officeDocument/2006/relationships/image" Target="../media/image83.svg"/><Relationship Id="rId21" Type="http://schemas.openxmlformats.org/officeDocument/2006/relationships/image" Target="../media/image82.png"/><Relationship Id="rId20" Type="http://schemas.openxmlformats.org/officeDocument/2006/relationships/image" Target="../media/image81.svg"/><Relationship Id="rId2" Type="http://schemas.openxmlformats.org/officeDocument/2006/relationships/image" Target="../media/image63.png"/><Relationship Id="rId19" Type="http://schemas.openxmlformats.org/officeDocument/2006/relationships/image" Target="../media/image80.png"/><Relationship Id="rId18" Type="http://schemas.openxmlformats.org/officeDocument/2006/relationships/image" Target="../media/image79.svg"/><Relationship Id="rId17" Type="http://schemas.openxmlformats.org/officeDocument/2006/relationships/image" Target="../media/image78.png"/><Relationship Id="rId16" Type="http://schemas.openxmlformats.org/officeDocument/2006/relationships/image" Target="../media/image77.svg"/><Relationship Id="rId15" Type="http://schemas.openxmlformats.org/officeDocument/2006/relationships/image" Target="../media/image76.png"/><Relationship Id="rId14" Type="http://schemas.openxmlformats.org/officeDocument/2006/relationships/image" Target="../media/image75.svg"/><Relationship Id="rId13" Type="http://schemas.openxmlformats.org/officeDocument/2006/relationships/image" Target="../media/image74.png"/><Relationship Id="rId12" Type="http://schemas.openxmlformats.org/officeDocument/2006/relationships/image" Target="../media/image73.svg"/><Relationship Id="rId11" Type="http://schemas.openxmlformats.org/officeDocument/2006/relationships/image" Target="../media/image72.png"/><Relationship Id="rId10" Type="http://schemas.openxmlformats.org/officeDocument/2006/relationships/image" Target="../media/image71.svg"/><Relationship Id="rId1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3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Relationship Id="rId3" Type="http://schemas.openxmlformats.org/officeDocument/2006/relationships/image" Target="../media/image104.png"/><Relationship Id="rId2" Type="http://schemas.openxmlformats.org/officeDocument/2006/relationships/image" Target="../media/image103.svg"/><Relationship Id="rId1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svg"/><Relationship Id="rId1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svg"/><Relationship Id="rId1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svg"/><Relationship Id="rId1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tags" Target="../tags/tag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5.jpeg"/><Relationship Id="rId14" Type="http://schemas.openxmlformats.org/officeDocument/2006/relationships/image" Target="../media/image24.png"/><Relationship Id="rId13" Type="http://schemas.openxmlformats.org/officeDocument/2006/relationships/image" Target="../media/image23.jpeg"/><Relationship Id="rId12" Type="http://schemas.openxmlformats.org/officeDocument/2006/relationships/image" Target="../media/image22.jpeg"/><Relationship Id="rId11" Type="http://schemas.openxmlformats.org/officeDocument/2006/relationships/image" Target="../media/image21.jpeg"/><Relationship Id="rId10" Type="http://schemas.openxmlformats.org/officeDocument/2006/relationships/image" Target="../media/image20.jpe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7" Type="http://schemas.openxmlformats.org/officeDocument/2006/relationships/slideLayout" Target="../slideLayouts/slideLayout2.xml"/><Relationship Id="rId46" Type="http://schemas.openxmlformats.org/officeDocument/2006/relationships/tags" Target="../tags/tag47.xml"/><Relationship Id="rId45" Type="http://schemas.openxmlformats.org/officeDocument/2006/relationships/tags" Target="../tags/tag46.xml"/><Relationship Id="rId44" Type="http://schemas.openxmlformats.org/officeDocument/2006/relationships/tags" Target="../tags/tag45.xml"/><Relationship Id="rId43" Type="http://schemas.openxmlformats.org/officeDocument/2006/relationships/tags" Target="../tags/tag44.xml"/><Relationship Id="rId42" Type="http://schemas.openxmlformats.org/officeDocument/2006/relationships/tags" Target="../tags/tag43.xml"/><Relationship Id="rId41" Type="http://schemas.openxmlformats.org/officeDocument/2006/relationships/tags" Target="../tags/tag42.xml"/><Relationship Id="rId40" Type="http://schemas.openxmlformats.org/officeDocument/2006/relationships/tags" Target="../tags/tag41.xml"/><Relationship Id="rId4" Type="http://schemas.openxmlformats.org/officeDocument/2006/relationships/tags" Target="../tags/tag5.xml"/><Relationship Id="rId39" Type="http://schemas.openxmlformats.org/officeDocument/2006/relationships/tags" Target="../tags/tag40.xml"/><Relationship Id="rId38" Type="http://schemas.openxmlformats.org/officeDocument/2006/relationships/tags" Target="../tags/tag39.xml"/><Relationship Id="rId37" Type="http://schemas.openxmlformats.org/officeDocument/2006/relationships/tags" Target="../tags/tag38.xml"/><Relationship Id="rId36" Type="http://schemas.openxmlformats.org/officeDocument/2006/relationships/tags" Target="../tags/tag37.xml"/><Relationship Id="rId35" Type="http://schemas.openxmlformats.org/officeDocument/2006/relationships/tags" Target="../tags/tag36.xml"/><Relationship Id="rId34" Type="http://schemas.openxmlformats.org/officeDocument/2006/relationships/tags" Target="../tags/tag35.xml"/><Relationship Id="rId33" Type="http://schemas.openxmlformats.org/officeDocument/2006/relationships/tags" Target="../tags/tag34.xml"/><Relationship Id="rId32" Type="http://schemas.openxmlformats.org/officeDocument/2006/relationships/tags" Target="../tags/tag33.xml"/><Relationship Id="rId31" Type="http://schemas.openxmlformats.org/officeDocument/2006/relationships/tags" Target="../tags/tag32.xml"/><Relationship Id="rId30" Type="http://schemas.openxmlformats.org/officeDocument/2006/relationships/tags" Target="../tags/tag31.xml"/><Relationship Id="rId3" Type="http://schemas.openxmlformats.org/officeDocument/2006/relationships/tags" Target="../tags/tag4.xml"/><Relationship Id="rId29" Type="http://schemas.openxmlformats.org/officeDocument/2006/relationships/tags" Target="../tags/tag30.xml"/><Relationship Id="rId28" Type="http://schemas.openxmlformats.org/officeDocument/2006/relationships/tags" Target="../tags/tag29.xml"/><Relationship Id="rId27" Type="http://schemas.openxmlformats.org/officeDocument/2006/relationships/tags" Target="../tags/tag28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35529" y="2761734"/>
            <a:ext cx="75578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禅道软件（青岛）有限公司</a:t>
            </a:r>
            <a:endParaRPr lang="zh-CN" altLang="en-US" sz="4800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35527" y="3592731"/>
            <a:ext cx="91738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专业的研发项目管理解决方案提供商</a:t>
            </a:r>
            <a:endParaRPr lang="zh-CN" altLang="en-US" sz="2800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991" y="331049"/>
            <a:ext cx="1968096" cy="673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11922" y="1583747"/>
            <a:ext cx="8568157" cy="2524915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699099" y="4326660"/>
            <a:ext cx="164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SCRUM</a:t>
            </a:r>
            <a:endParaRPr lang="en-US" altLang="zh-CN" dirty="0"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99098" y="4694960"/>
            <a:ext cx="2735257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基于</a:t>
            </a:r>
            <a:r>
              <a:rPr lang="en-US" altLang="zh-CN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Scrum</a:t>
            </a: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框架设计，涵盖软件开发的全生命周期管理。</a:t>
            </a:r>
            <a:endParaRPr lang="zh-CN" altLang="en-US" sz="14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28372" y="4326660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瀑布</a:t>
            </a:r>
            <a:endParaRPr lang="zh-CN" altLang="en-US" dirty="0"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28372" y="4694960"/>
            <a:ext cx="2553970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基于</a:t>
            </a:r>
            <a:r>
              <a:rPr 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CMMI V2.0</a:t>
            </a: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实践设计，</a:t>
            </a:r>
            <a:endParaRPr lang="en-US" altLang="zh-CN" sz="14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支持</a:t>
            </a:r>
            <a:r>
              <a:rPr lang="en-US" altLang="zh-CN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CMMI L3</a:t>
            </a: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最佳实践。</a:t>
            </a:r>
            <a:endParaRPr lang="zh-CN" altLang="en-US" sz="14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57644" y="4326660"/>
            <a:ext cx="216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看板（</a:t>
            </a:r>
            <a:r>
              <a:rPr lang="en-US" altLang="zh-CN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KANBAN</a:t>
            </a:r>
            <a:r>
              <a:rPr lang="zh-CN" altLang="en-US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）</a:t>
            </a:r>
            <a:endParaRPr lang="zh-CN" altLang="en-US" dirty="0"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57645" y="4694960"/>
            <a:ext cx="2622434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敏捷看板理论落地支撑，</a:t>
            </a:r>
            <a:endParaRPr lang="en-US" altLang="zh-CN" sz="14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拉动式可视化管理，</a:t>
            </a:r>
            <a:endParaRPr lang="en-US" altLang="zh-CN" sz="14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在制品限制提高交付效率。</a:t>
            </a:r>
            <a:endParaRPr lang="zh-CN" sz="14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管理模型</a:t>
            </a:r>
            <a:endParaRPr lang="zh-CN" altLang="en-US" dirty="0"/>
          </a:p>
        </p:txBody>
      </p:sp>
      <p:sp>
        <p:nvSpPr>
          <p:cNvPr id="19" name="内容占位符 4"/>
          <p:cNvSpPr>
            <a:spLocks noGrp="1"/>
          </p:cNvSpPr>
          <p:nvPr/>
        </p:nvSpPr>
        <p:spPr>
          <a:xfrm>
            <a:off x="758190" y="959485"/>
            <a:ext cx="10515600" cy="4749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三种管理模型</a:t>
            </a:r>
            <a:endParaRPr lang="zh-CN" altLang="en-US" dirty="0">
              <a:solidFill>
                <a:schemeClr val="tx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15"/>
          <p:cNvSpPr>
            <a:spLocks noGrp="1"/>
          </p:cNvSpPr>
          <p:nvPr>
            <p:ph idx="1"/>
          </p:nvPr>
        </p:nvSpPr>
        <p:spPr>
          <a:xfrm>
            <a:off x="758190" y="1044550"/>
            <a:ext cx="10515600" cy="31641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涵盖多角色使用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2071199" y="2665413"/>
            <a:ext cx="908286" cy="1813004"/>
            <a:chOff x="2521267" y="2665413"/>
            <a:chExt cx="908286" cy="1813004"/>
          </a:xfrm>
        </p:grpSpPr>
        <p:pic>
          <p:nvPicPr>
            <p:cNvPr id="27" name="图形 26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521267" y="2665413"/>
              <a:ext cx="908286" cy="1089943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2664456" y="4109085"/>
              <a:ext cx="621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OPPOSans R" panose="00020600040101010101" charset="-122"/>
                  <a:ea typeface="OPPOSans R" panose="00020600040101010101" charset="-122"/>
                </a:rPr>
                <a:t>PO</a:t>
              </a:r>
              <a:endParaRPr lang="en-US" altLang="zh-CN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326174" y="2665413"/>
            <a:ext cx="919640" cy="1813004"/>
            <a:chOff x="3952160" y="2665413"/>
            <a:chExt cx="919640" cy="1813004"/>
          </a:xfrm>
        </p:grpSpPr>
        <p:pic>
          <p:nvPicPr>
            <p:cNvPr id="29" name="图形 28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160" y="2665413"/>
              <a:ext cx="919640" cy="1089943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4101026" y="4109085"/>
              <a:ext cx="621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OPPOSans R" panose="00020600040101010101" charset="-122"/>
                  <a:ea typeface="OPPOSans R" panose="00020600040101010101" charset="-122"/>
                </a:rPr>
                <a:t>PM</a:t>
              </a:r>
              <a:endParaRPr lang="en-US" altLang="zh-CN" dirty="0"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使用角色</a:t>
            </a:r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816224" y="2665413"/>
            <a:ext cx="908286" cy="1813004"/>
            <a:chOff x="996315" y="2665413"/>
            <a:chExt cx="908286" cy="1813004"/>
          </a:xfrm>
        </p:grpSpPr>
        <p:sp>
          <p:nvSpPr>
            <p:cNvPr id="18" name="文本框 17"/>
            <p:cNvSpPr txBox="1"/>
            <p:nvPr/>
          </p:nvSpPr>
          <p:spPr>
            <a:xfrm>
              <a:off x="1091565" y="4109085"/>
              <a:ext cx="717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OPPOSans R" panose="00020600040101010101" charset="-122"/>
                  <a:ea typeface="OPPOSans R" panose="00020600040101010101" charset="-122"/>
                </a:rPr>
                <a:t>PMO</a:t>
              </a:r>
              <a:endParaRPr lang="en-US" altLang="zh-CN" dirty="0"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  <p:pic>
          <p:nvPicPr>
            <p:cNvPr id="25" name="图形 2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6315" y="2665413"/>
              <a:ext cx="908286" cy="1089943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4592503" y="2645728"/>
            <a:ext cx="1773156" cy="1832689"/>
            <a:chOff x="4987152" y="2638108"/>
            <a:chExt cx="1773156" cy="1832689"/>
          </a:xfrm>
        </p:grpSpPr>
        <p:sp>
          <p:nvSpPr>
            <p:cNvPr id="21" name="文本框 20"/>
            <p:cNvSpPr txBox="1"/>
            <p:nvPr/>
          </p:nvSpPr>
          <p:spPr>
            <a:xfrm>
              <a:off x="5562776" y="4101465"/>
              <a:ext cx="621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OPPOSans R" panose="00020600040101010101" charset="-122"/>
                  <a:ea typeface="OPPOSans R" panose="00020600040101010101" charset="-122"/>
                </a:rPr>
                <a:t>Dev</a:t>
              </a:r>
              <a:endParaRPr lang="en-US" altLang="zh-CN" dirty="0"/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87152" y="2638108"/>
              <a:ext cx="1773156" cy="1102232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6712348" y="2527536"/>
            <a:ext cx="1540711" cy="1950881"/>
            <a:chOff x="6955255" y="2519916"/>
            <a:chExt cx="1540711" cy="1950881"/>
          </a:xfrm>
        </p:grpSpPr>
        <p:sp>
          <p:nvSpPr>
            <p:cNvPr id="22" name="文本框 21"/>
            <p:cNvSpPr txBox="1"/>
            <p:nvPr/>
          </p:nvSpPr>
          <p:spPr>
            <a:xfrm>
              <a:off x="7240448" y="4101465"/>
              <a:ext cx="970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OPPOSans R" panose="00020600040101010101" charset="-122"/>
                  <a:ea typeface="OPPOSans R" panose="00020600040101010101" charset="-122"/>
                </a:rPr>
                <a:t>Test</a:t>
              </a:r>
              <a:endParaRPr lang="en-US" altLang="zh-CN" dirty="0"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  <p:pic>
          <p:nvPicPr>
            <p:cNvPr id="33" name="图形 32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5255" y="2519916"/>
              <a:ext cx="1540711" cy="1212363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8599748" y="2673033"/>
            <a:ext cx="901284" cy="1805384"/>
            <a:chOff x="8665695" y="2665413"/>
            <a:chExt cx="901284" cy="1805384"/>
          </a:xfrm>
        </p:grpSpPr>
        <p:sp>
          <p:nvSpPr>
            <p:cNvPr id="23" name="文本框 22"/>
            <p:cNvSpPr txBox="1"/>
            <p:nvPr/>
          </p:nvSpPr>
          <p:spPr>
            <a:xfrm>
              <a:off x="8805383" y="4101465"/>
              <a:ext cx="621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OPPOSans R" panose="00020600040101010101" charset="-122"/>
                  <a:ea typeface="OPPOSans R" panose="00020600040101010101" charset="-122"/>
                </a:rPr>
                <a:t>QA</a:t>
              </a:r>
              <a:endParaRPr lang="en-US" altLang="zh-CN" dirty="0"/>
            </a:p>
          </p:txBody>
        </p:sp>
        <p:pic>
          <p:nvPicPr>
            <p:cNvPr id="35" name="图形 34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65695" y="2665413"/>
              <a:ext cx="901284" cy="1094416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9847719" y="2660335"/>
            <a:ext cx="1525920" cy="1818082"/>
            <a:chOff x="9847719" y="2652715"/>
            <a:chExt cx="1525920" cy="1818082"/>
          </a:xfrm>
        </p:grpSpPr>
        <p:sp>
          <p:nvSpPr>
            <p:cNvPr id="24" name="文本框 23"/>
            <p:cNvSpPr txBox="1"/>
            <p:nvPr/>
          </p:nvSpPr>
          <p:spPr>
            <a:xfrm>
              <a:off x="10299725" y="4101465"/>
              <a:ext cx="621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OPPOSans R" panose="00020600040101010101" charset="-122"/>
                  <a:ea typeface="OPPOSans R" panose="00020600040101010101" charset="-122"/>
                </a:rPr>
                <a:t>EPG</a:t>
              </a:r>
              <a:endParaRPr lang="en-US" altLang="zh-CN" dirty="0"/>
            </a:p>
          </p:txBody>
        </p:sp>
        <p:pic>
          <p:nvPicPr>
            <p:cNvPr id="37" name="图形 36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847719" y="2652715"/>
              <a:ext cx="1525920" cy="1089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752353"/>
          </a:xfrm>
        </p:spPr>
        <p:txBody>
          <a:bodyPr>
            <a:normAutofit/>
          </a:bodyPr>
          <a:lstStyle/>
          <a:p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从管理规划到落地实施两条线展开；</a:t>
            </a:r>
            <a:endParaRPr lang="zh-CN" altLang="en-US" sz="16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针对不同角色，由大到小，由上至下，由管理到实施，逐层细化，进度质量可控</a:t>
            </a:r>
            <a:endParaRPr lang="zh-CN" altLang="en-US" sz="16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3" name="灯片编号占位符 3"/>
          <p:cNvSpPr txBox="1"/>
          <p:nvPr/>
        </p:nvSpPr>
        <p:spPr>
          <a:xfrm>
            <a:off x="10701020" y="6434157"/>
            <a:ext cx="1013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整体管理架构</a:t>
            </a:r>
            <a:endParaRPr lang="zh-CN" altLang="en-US" dirty="0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30219" y="1995809"/>
            <a:ext cx="9331562" cy="41395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752353"/>
          </a:xfrm>
        </p:spPr>
        <p:txBody>
          <a:bodyPr>
            <a:normAutofit/>
          </a:bodyPr>
          <a:lstStyle/>
          <a:p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禅道作为专业的软件研发项目管理工具，可以完整覆盖研发项目核心流程，实现对项目生命周期的管理。</a:t>
            </a:r>
            <a:endParaRPr lang="zh-CN" altLang="en-US" sz="16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3" name="灯片编号占位符 3"/>
          <p:cNvSpPr txBox="1"/>
          <p:nvPr/>
        </p:nvSpPr>
        <p:spPr>
          <a:xfrm>
            <a:off x="10701020" y="6434157"/>
            <a:ext cx="1013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功能模块</a:t>
            </a:r>
            <a:endParaRPr lang="zh-CN" altLang="en-US" dirty="0"/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76550" y="1866447"/>
            <a:ext cx="643890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16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437087"/>
          </a:xfrm>
        </p:spPr>
        <p:txBody>
          <a:bodyPr/>
          <a:lstStyle/>
          <a:p>
            <a:r>
              <a:rPr lang="zh-CN" altLang="en-US" dirty="0"/>
              <a:t>禅道发布</a:t>
            </a:r>
            <a:r>
              <a:rPr lang="en-US" altLang="zh-CN" dirty="0"/>
              <a:t>14</a:t>
            </a:r>
            <a:r>
              <a:rPr lang="zh-CN" altLang="en-US" dirty="0"/>
              <a:t>年，坚持以开源方式发布软件。</a:t>
            </a:r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4" descr="7b0a20202020227461726765744d6f64756c65223a20226b6f6e6c696e6574657874626f78220a7d0a"/>
          <p:cNvSpPr>
            <a:spLocks noGrp="1"/>
          </p:cNvSpPr>
          <p:nvPr/>
        </p:nvSpPr>
        <p:spPr>
          <a:xfrm>
            <a:off x="502920" y="4231640"/>
            <a:ext cx="3587750" cy="946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R" panose="00020600040101010101" charset="-122"/>
                <a:ea typeface="OPPOSans R" panose="00020600040101010101" charset="-122"/>
                <a:sym typeface="+mn-ea"/>
              </a:rPr>
              <a:t>零成本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OPPOSans R" panose="00020600040101010101" charset="-122"/>
              <a:ea typeface="OPPOSans R" panose="00020600040101010101" charset="-122"/>
              <a:sym typeface="+mn-ea"/>
            </a:endParaRPr>
          </a:p>
          <a:p>
            <a:pPr marL="0"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R" panose="00020600040101010101" charset="-122"/>
                <a:ea typeface="OPPOSans R" panose="00020600040101010101" charset="-122"/>
                <a:sym typeface="+mn-ea"/>
              </a:rPr>
              <a:t>惠及数以万计的企业团队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OPPOSans R" panose="00020600040101010101" charset="-122"/>
              <a:ea typeface="OPPOSans R" panose="00020600040101010101" charset="-122"/>
              <a:sym typeface="+mn-ea"/>
            </a:endParaRPr>
          </a:p>
        </p:txBody>
      </p:sp>
      <p:sp>
        <p:nvSpPr>
          <p:cNvPr id="3" name="内容占位符 4" descr="7b0a20202020227461726765744d6f64756c65223a20226b6f6e6c696e6574657874626f78220a7d0a"/>
          <p:cNvSpPr>
            <a:spLocks noGrp="1"/>
          </p:cNvSpPr>
          <p:nvPr/>
        </p:nvSpPr>
        <p:spPr>
          <a:xfrm>
            <a:off x="3659036" y="4231640"/>
            <a:ext cx="2307590" cy="1116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R" panose="00020600040101010101" charset="-122"/>
                <a:ea typeface="OPPOSans R" panose="00020600040101010101" charset="-122"/>
                <a:sym typeface="+mn-ea"/>
              </a:rPr>
              <a:t>完全可控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OPPOSans R" panose="00020600040101010101" charset="-122"/>
              <a:ea typeface="OPPOSans R" panose="00020600040101010101" charset="-122"/>
              <a:sym typeface="+mn-ea"/>
            </a:endParaRPr>
          </a:p>
          <a:p>
            <a:pPr marL="0"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R" panose="00020600040101010101" charset="-122"/>
                <a:ea typeface="OPPOSans R" panose="00020600040101010101" charset="-122"/>
                <a:sym typeface="+mn-ea"/>
              </a:rPr>
              <a:t>无安全之忧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2" name="内容占位符 4" descr="7b0a20202020227461726765744d6f64756c65223a20226b6f6e6c696e6574657874626f78220a7d0a"/>
          <p:cNvSpPr>
            <a:spLocks noGrp="1"/>
          </p:cNvSpPr>
          <p:nvPr/>
        </p:nvSpPr>
        <p:spPr>
          <a:xfrm>
            <a:off x="6614024" y="4231640"/>
            <a:ext cx="1485265" cy="13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R" panose="00020600040101010101" charset="-122"/>
                <a:ea typeface="OPPOSans R" panose="00020600040101010101" charset="-122"/>
                <a:sym typeface="+mn-ea"/>
              </a:rPr>
              <a:t>可自由设计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OPPOSans R" panose="00020600040101010101" charset="-122"/>
              <a:ea typeface="OPPOSans R" panose="00020600040101010101" charset="-122"/>
              <a:sym typeface="+mn-ea"/>
            </a:endParaRPr>
          </a:p>
          <a:p>
            <a:pPr marL="0" algn="ctr" fontAlgn="auto">
              <a:lnSpc>
                <a:spcPct val="100000"/>
              </a:lnSpc>
              <a:buClrTx/>
              <a:buSzTx/>
              <a:buNone/>
            </a:pP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OPPOSans R" panose="00020600040101010101" charset="-122"/>
              <a:ea typeface="OPPOSans R" panose="00020600040101010101" charset="-122"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586865" y="2419350"/>
            <a:ext cx="1440000" cy="1440000"/>
          </a:xfrm>
          <a:prstGeom prst="ellipse">
            <a:avLst/>
          </a:prstGeom>
          <a:solidFill>
            <a:srgbClr val="052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78965" y="2722880"/>
            <a:ext cx="8496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</a:rPr>
              <a:t>O</a:t>
            </a:r>
            <a:endParaRPr lang="en-US" altLang="zh-CN" sz="5400" b="1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111761" y="2419350"/>
            <a:ext cx="1440000" cy="1440000"/>
          </a:xfrm>
          <a:prstGeom prst="ellipse">
            <a:avLst/>
          </a:prstGeom>
          <a:solidFill>
            <a:srgbClr val="052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  <p:pic>
        <p:nvPicPr>
          <p:cNvPr id="11" name="图片 10" descr="09安全、保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761" y="2710180"/>
            <a:ext cx="900000" cy="900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6636657" y="2419350"/>
            <a:ext cx="1440000" cy="1440000"/>
          </a:xfrm>
          <a:prstGeom prst="ellipse">
            <a:avLst/>
          </a:prstGeom>
          <a:solidFill>
            <a:srgbClr val="052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  <p:pic>
        <p:nvPicPr>
          <p:cNvPr id="12" name="图片 11" descr="设计艺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657" y="2779350"/>
            <a:ext cx="720000" cy="720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9161552" y="2419350"/>
            <a:ext cx="1440000" cy="1440000"/>
            <a:chOff x="9053830" y="2419350"/>
            <a:chExt cx="1440000" cy="1440000"/>
          </a:xfrm>
        </p:grpSpPr>
        <p:sp>
          <p:nvSpPr>
            <p:cNvPr id="14" name="椭圆 13"/>
            <p:cNvSpPr/>
            <p:nvPr/>
          </p:nvSpPr>
          <p:spPr>
            <a:xfrm>
              <a:off x="9053830" y="2419350"/>
              <a:ext cx="1440000" cy="1440000"/>
            </a:xfrm>
            <a:prstGeom prst="ellipse">
              <a:avLst/>
            </a:prstGeom>
            <a:solidFill>
              <a:srgbClr val="052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  <p:pic>
          <p:nvPicPr>
            <p:cNvPr id="13" name="图片 12" descr="E:\2021-程家乐-工作任务\10月\禅道，全生命周期项目管理软件\10.9\素材\1-02.png1-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272270" y="2742565"/>
              <a:ext cx="1003300" cy="834390"/>
            </a:xfrm>
            <a:prstGeom prst="rect">
              <a:avLst/>
            </a:prstGeom>
          </p:spPr>
        </p:pic>
      </p:grpSp>
      <p:sp>
        <p:nvSpPr>
          <p:cNvPr id="15" name="内容占位符 4" descr="7b0a20202020227461726765744d6f64756c65223a20226b6f6e6c696e6574657874626f78220a7d0a"/>
          <p:cNvSpPr>
            <a:spLocks noGrp="1"/>
          </p:cNvSpPr>
          <p:nvPr/>
        </p:nvSpPr>
        <p:spPr>
          <a:xfrm>
            <a:off x="9053830" y="4231640"/>
            <a:ext cx="1655445" cy="13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代码开源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  <a:p>
            <a:pPr marL="0" algn="ctr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遵循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ZPL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协议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  <a:p>
            <a:pPr marL="0" algn="ctr" fontAlgn="auto">
              <a:lnSpc>
                <a:spcPct val="100000"/>
              </a:lnSpc>
              <a:buClrTx/>
              <a:buSzTx/>
              <a:buNone/>
            </a:pP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开源开放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2449139" y="2442845"/>
            <a:ext cx="7293723" cy="2063115"/>
            <a:chOff x="2453868" y="2442845"/>
            <a:chExt cx="7293723" cy="2063115"/>
          </a:xfrm>
        </p:grpSpPr>
        <p:grpSp>
          <p:nvGrpSpPr>
            <p:cNvPr id="13" name="组合 12"/>
            <p:cNvGrpSpPr/>
            <p:nvPr/>
          </p:nvGrpSpPr>
          <p:grpSpPr>
            <a:xfrm>
              <a:off x="2453868" y="2442845"/>
              <a:ext cx="1783715" cy="2063115"/>
              <a:chOff x="2453868" y="2442845"/>
              <a:chExt cx="1783715" cy="2063115"/>
            </a:xfrm>
          </p:grpSpPr>
          <p:pic>
            <p:nvPicPr>
              <p:cNvPr id="3" name="图片 2" descr="资源 2@4x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625725" y="2442845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453868" y="4137660"/>
                <a:ext cx="17837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OPPOSans R" panose="00020600040101010101" charset="-122"/>
                    <a:ea typeface="OPPOSans R" panose="00020600040101010101" charset="-122"/>
                  </a:rPr>
                  <a:t>无实体名单之忧</a:t>
                </a:r>
                <a:endParaRPr lang="zh-CN" altLang="en-US" dirty="0">
                  <a:latin typeface="OPPOSans R" panose="00020600040101010101" charset="-122"/>
                  <a:ea typeface="OPPOSans R" panose="00020600040101010101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551428" y="2442845"/>
              <a:ext cx="1442319" cy="2063115"/>
              <a:chOff x="5367655" y="2442845"/>
              <a:chExt cx="1442319" cy="2063115"/>
            </a:xfrm>
          </p:grpSpPr>
          <p:pic>
            <p:nvPicPr>
              <p:cNvPr id="2" name="图片 1" descr="资源 3@4x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67655" y="2442845"/>
                <a:ext cx="1442319" cy="14400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5414762" y="4137660"/>
                <a:ext cx="134810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latin typeface="OPPOSans R" panose="00020600040101010101" charset="-122"/>
                    <a:ea typeface="OPPOSans R" panose="00020600040101010101" charset="-122"/>
                  </a:rPr>
                  <a:t>无售后之忧</a:t>
                </a:r>
                <a:endParaRPr lang="zh-CN" altLang="en-US">
                  <a:latin typeface="OPPOSans R" panose="00020600040101010101" charset="-122"/>
                  <a:ea typeface="OPPOSans R" panose="00020600040101010101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307591" y="2442845"/>
              <a:ext cx="1440000" cy="2063115"/>
              <a:chOff x="8307591" y="2442845"/>
              <a:chExt cx="1440000" cy="2063115"/>
            </a:xfrm>
          </p:grpSpPr>
          <p:pic>
            <p:nvPicPr>
              <p:cNvPr id="7" name="图片 6" descr="资源 4@4x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7591" y="2442845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8353539" y="4137660"/>
                <a:ext cx="134810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latin typeface="OPPOSans R" panose="00020600040101010101" charset="-122"/>
                    <a:ea typeface="OPPOSans R" panose="00020600040101010101" charset="-122"/>
                  </a:rPr>
                  <a:t>无版权之忧</a:t>
                </a:r>
                <a:endParaRPr lang="zh-CN" altLang="en-US">
                  <a:latin typeface="OPPOSans R" panose="00020600040101010101" charset="-122"/>
                  <a:ea typeface="OPPOSans R" panose="00020600040101010101" charset="-122"/>
                </a:endParaRPr>
              </a:p>
            </p:txBody>
          </p:sp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国产原创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164715" y="4182969"/>
            <a:ext cx="2467112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可以私有化部署,</a:t>
            </a:r>
            <a:endParaRPr lang="zh-CN" altLang="en-US" sz="14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直接在物理隔离的环境使用，</a:t>
            </a:r>
            <a:endParaRPr lang="en-US" altLang="zh-CN" sz="14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确保服务器的安全。</a:t>
            </a:r>
            <a:endParaRPr lang="zh-CN" altLang="en-US" sz="14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01982" y="4163855"/>
            <a:ext cx="2266140" cy="1356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Apache安全验证、弱口令扫描、可执行性文件上传格式校验等多种安全机制,并支持软件自动备份。</a:t>
            </a:r>
            <a:endParaRPr lang="zh-CN" altLang="en-US" sz="14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47268" y="4167085"/>
            <a:ext cx="2201597" cy="1356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找回密码、安全信息变更等操作都需要确认服务器操作权限,确保操作合法,安全可靠。</a:t>
            </a:r>
            <a:endParaRPr lang="zh-CN" altLang="en-US" sz="14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33718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禅道软件支持私有化部署，内置多重安全机制，系统安全稳定。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系统安全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328069" y="2442843"/>
            <a:ext cx="1439997" cy="1439997"/>
          </a:xfrm>
          <a:prstGeom prst="ellipse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374841" y="2442844"/>
            <a:ext cx="1439997" cy="1439997"/>
          </a:xfrm>
          <a:prstGeom prst="ellipse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620996" y="2442845"/>
            <a:ext cx="1439997" cy="1439997"/>
          </a:xfrm>
          <a:prstGeom prst="ellipse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56108" y="2829967"/>
            <a:ext cx="767797" cy="660771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2877" y="2756475"/>
            <a:ext cx="663924" cy="812734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6835" y="2696479"/>
            <a:ext cx="682205" cy="8727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代码开源</a:t>
            </a:r>
            <a:r>
              <a:rPr lang="en-US" altLang="zh-CN" dirty="0"/>
              <a:t>:</a:t>
            </a:r>
            <a:r>
              <a:rPr lang="zh-CN" altLang="en-US" dirty="0"/>
              <a:t>禅道底层代码开源，遵循</a:t>
            </a:r>
            <a:r>
              <a:rPr lang="en-US" altLang="zh-CN" dirty="0"/>
              <a:t>ZPL</a:t>
            </a:r>
            <a:r>
              <a:rPr lang="zh-CN" altLang="en-US" dirty="0"/>
              <a:t>协议，可根据企业个性化需求二次开发</a:t>
            </a:r>
            <a:r>
              <a:rPr lang="en-US" altLang="zh-CN" dirty="0"/>
              <a:t>;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接口</a:t>
            </a:r>
            <a:r>
              <a:rPr lang="en-US" altLang="zh-CN" dirty="0"/>
              <a:t>:</a:t>
            </a:r>
            <a:r>
              <a:rPr lang="zh-CN" altLang="en-US" dirty="0"/>
              <a:t>所见模块皆有对应的</a:t>
            </a:r>
            <a:r>
              <a:rPr lang="en-US" altLang="zh-CN" dirty="0"/>
              <a:t>API</a:t>
            </a:r>
            <a:r>
              <a:rPr lang="zh-CN" altLang="en-US" dirty="0"/>
              <a:t>接口，可直接调用，方便与其他系统集成</a:t>
            </a:r>
            <a:r>
              <a:rPr lang="en-US" altLang="zh-CN" dirty="0"/>
              <a:t>;</a:t>
            </a:r>
            <a:endParaRPr lang="en-US" altLang="zh-CN" dirty="0"/>
          </a:p>
          <a:p>
            <a:r>
              <a:rPr lang="zh-CN" altLang="en-US" dirty="0"/>
              <a:t>稳定性</a:t>
            </a:r>
            <a:r>
              <a:rPr lang="en-US" altLang="zh-CN" dirty="0"/>
              <a:t>:</a:t>
            </a:r>
            <a:r>
              <a:rPr lang="zh-CN" altLang="en-US" dirty="0"/>
              <a:t>使用业内高度认可的</a:t>
            </a:r>
            <a:r>
              <a:rPr lang="en-US" altLang="zh-CN" dirty="0"/>
              <a:t>LAMP</a:t>
            </a:r>
            <a:r>
              <a:rPr lang="zh-CN" altLang="en-US" dirty="0"/>
              <a:t>架构，产品经历</a:t>
            </a:r>
            <a:r>
              <a:rPr lang="en-US" altLang="zh-CN" dirty="0"/>
              <a:t>14</a:t>
            </a:r>
            <a:r>
              <a:rPr lang="zh-CN" altLang="en-US" dirty="0"/>
              <a:t>年的更新迭代，稳定可靠</a:t>
            </a:r>
            <a:r>
              <a:rPr lang="en-US" altLang="zh-CN" dirty="0"/>
              <a:t>;</a:t>
            </a:r>
            <a:endParaRPr lang="en-US" altLang="zh-CN" dirty="0"/>
          </a:p>
          <a:p>
            <a:r>
              <a:rPr lang="zh-CN" altLang="en-US" dirty="0"/>
              <a:t>扩展机制</a:t>
            </a:r>
            <a:r>
              <a:rPr lang="en-US" altLang="zh-CN" dirty="0"/>
              <a:t>:</a:t>
            </a:r>
            <a:r>
              <a:rPr lang="zh-CN" altLang="en-US" dirty="0"/>
              <a:t>使用禅道自研的</a:t>
            </a:r>
            <a:r>
              <a:rPr lang="en-US" altLang="zh-CN" dirty="0"/>
              <a:t>ZENTAOPHP</a:t>
            </a:r>
            <a:r>
              <a:rPr lang="zh-CN" altLang="en-US" dirty="0"/>
              <a:t>框架，功能模块独立，扩展性强。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828753" y="2668358"/>
            <a:ext cx="6279539" cy="3452115"/>
            <a:chOff x="1725" y="1817"/>
            <a:chExt cx="15750" cy="8462"/>
          </a:xfrm>
        </p:grpSpPr>
        <p:pic>
          <p:nvPicPr>
            <p:cNvPr id="20" name="图片 19" descr="E:\2021-程家乐-工作任务\10月\禅道，全生命周期项目管理软件\10.13\素材\4x\4x\资源 14.png资源 14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725" y="1817"/>
              <a:ext cx="15750" cy="8462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8112" y="9464"/>
              <a:ext cx="3036" cy="730"/>
            </a:xfrm>
            <a:prstGeom prst="rect">
              <a:avLst/>
            </a:prstGeom>
            <a:solidFill>
              <a:srgbClr val="F8F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 dirty="0">
                  <a:solidFill>
                    <a:schemeClr val="tx1"/>
                  </a:solidFill>
                </a:rPr>
                <a:t>ZENTAOPHP</a:t>
              </a:r>
              <a:endParaRPr lang="en-US" altLang="zh-CN" sz="9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900" b="1" dirty="0">
                  <a:solidFill>
                    <a:schemeClr val="tx1"/>
                  </a:solidFill>
                </a:rPr>
                <a:t>自主研发框架</a:t>
              </a:r>
              <a:endParaRPr lang="zh-CN" alt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016365" y="3149393"/>
            <a:ext cx="2417445" cy="2113915"/>
            <a:chOff x="13471" y="3427"/>
            <a:chExt cx="3807" cy="3329"/>
          </a:xfrm>
        </p:grpSpPr>
        <p:grpSp>
          <p:nvGrpSpPr>
            <p:cNvPr id="13" name="组合 12"/>
            <p:cNvGrpSpPr/>
            <p:nvPr/>
          </p:nvGrpSpPr>
          <p:grpSpPr>
            <a:xfrm rot="2700000">
              <a:off x="13772" y="3419"/>
              <a:ext cx="3329" cy="3345"/>
              <a:chOff x="13496" y="2309"/>
              <a:chExt cx="3329" cy="334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3496" y="2310"/>
                <a:ext cx="1548" cy="1548"/>
              </a:xfrm>
              <a:prstGeom prst="rect">
                <a:avLst/>
              </a:prstGeom>
              <a:solidFill>
                <a:srgbClr val="287E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5277" y="4105"/>
                <a:ext cx="1548" cy="1548"/>
              </a:xfrm>
              <a:prstGeom prst="rect">
                <a:avLst/>
              </a:prstGeom>
              <a:solidFill>
                <a:srgbClr val="2842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5277" y="2309"/>
                <a:ext cx="1548" cy="1548"/>
              </a:xfrm>
              <a:prstGeom prst="rect">
                <a:avLst/>
              </a:prstGeom>
              <a:solidFill>
                <a:srgbClr val="313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3496" y="4106"/>
                <a:ext cx="1548" cy="1548"/>
              </a:xfrm>
              <a:prstGeom prst="rect">
                <a:avLst/>
              </a:prstGeom>
              <a:solidFill>
                <a:srgbClr val="294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4783" y="3586"/>
              <a:ext cx="135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POSans H" panose="00020600040101010101" charset="-122"/>
                  <a:ea typeface="OPPOSans H" panose="00020600040101010101" charset="-122"/>
                  <a:cs typeface="OPPOSans H" panose="00020600040101010101" charset="-122"/>
                </a:rPr>
                <a:t>API</a:t>
              </a:r>
              <a:r>
                <a:rPr lang="zh-CN" altLang="en-US" sz="1400" dirty="0">
                  <a:solidFill>
                    <a:schemeClr val="bg1"/>
                  </a:solidFill>
                  <a:latin typeface="OPPOSans H" panose="00020600040101010101" charset="-122"/>
                  <a:ea typeface="OPPOSans H" panose="00020600040101010101" charset="-122"/>
                  <a:cs typeface="OPPOSans H" panose="00020600040101010101" charset="-122"/>
                </a:rPr>
                <a:t>接口</a:t>
              </a:r>
              <a:endParaRPr lang="zh-CN" altLang="en-US" sz="1400" dirty="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759" y="6156"/>
              <a:ext cx="14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OPPOSans H" panose="00020600040101010101" charset="-122"/>
                  <a:ea typeface="OPPOSans H" panose="00020600040101010101" charset="-122"/>
                </a:rPr>
                <a:t>拓展机制</a:t>
              </a:r>
              <a:endParaRPr lang="zh-CN" altLang="en-US" sz="14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150" y="4844"/>
              <a:ext cx="112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OPPOSans H" panose="00020600040101010101" charset="-122"/>
                  <a:ea typeface="OPPOSans H" panose="00020600040101010101" charset="-122"/>
                </a:rPr>
                <a:t>稳定性</a:t>
              </a:r>
              <a:endParaRPr lang="zh-CN" altLang="en-US" sz="14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471" y="4844"/>
              <a:ext cx="14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OPPOSans H" panose="00020600040101010101" charset="-122"/>
                  <a:ea typeface="OPPOSans H" panose="00020600040101010101" charset="-122"/>
                </a:rPr>
                <a:t>代码开源</a:t>
              </a:r>
              <a:endParaRPr lang="zh-CN" altLang="en-US" sz="14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系统扩展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内容占位符 18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595656"/>
          </a:xfrm>
        </p:spPr>
        <p:txBody>
          <a:bodyPr/>
          <a:lstStyle/>
          <a:p>
            <a:r>
              <a:rPr lang="zh-CN" altLang="en-US" dirty="0"/>
              <a:t>禅道可以提供良好的扩展机制，帮助企业实现更宏观的数据资源整合，避免信息孤岛。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72"/>
          <p:cNvSpPr/>
          <p:nvPr/>
        </p:nvSpPr>
        <p:spPr>
          <a:xfrm>
            <a:off x="9091339" y="2073275"/>
            <a:ext cx="1532255" cy="3824605"/>
          </a:xfrm>
          <a:prstGeom prst="roundRect">
            <a:avLst>
              <a:gd name="adj" fmla="val 3613"/>
            </a:avLst>
          </a:prstGeom>
          <a:solidFill>
            <a:schemeClr val="bg1"/>
          </a:solidFill>
          <a:ln>
            <a:solidFill>
              <a:srgbClr val="0231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chemeClr val="tx1"/>
              </a:solidFill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3" name="圆角矩形 66"/>
          <p:cNvSpPr/>
          <p:nvPr/>
        </p:nvSpPr>
        <p:spPr>
          <a:xfrm>
            <a:off x="3651973" y="1985442"/>
            <a:ext cx="4608000" cy="1179195"/>
          </a:xfrm>
          <a:prstGeom prst="roundRect">
            <a:avLst>
              <a:gd name="adj" fmla="val 6166"/>
            </a:avLst>
          </a:prstGeom>
          <a:solidFill>
            <a:schemeClr val="bg1"/>
          </a:solidFill>
          <a:ln>
            <a:solidFill>
              <a:srgbClr val="0231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9" name="圆角矩形 9"/>
          <p:cNvSpPr/>
          <p:nvPr/>
        </p:nvSpPr>
        <p:spPr>
          <a:xfrm>
            <a:off x="1434511" y="2086610"/>
            <a:ext cx="1524316" cy="3824605"/>
          </a:xfrm>
          <a:prstGeom prst="roundRect">
            <a:avLst>
              <a:gd name="adj" fmla="val 7343"/>
            </a:avLst>
          </a:prstGeom>
          <a:solidFill>
            <a:schemeClr val="bg1"/>
          </a:solidFill>
          <a:ln>
            <a:solidFill>
              <a:srgbClr val="0231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chemeClr val="tx1"/>
              </a:solidFill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341370" y="4760274"/>
            <a:ext cx="103219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</a:rPr>
              <a:t>单点登录</a:t>
            </a:r>
            <a:endParaRPr lang="zh-CN" altLang="en-US" sz="1600" dirty="0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222784" y="3354070"/>
            <a:ext cx="12693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LDAP</a:t>
            </a:r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域控</a:t>
            </a:r>
            <a:endParaRPr lang="zh-CN" altLang="en-US" sz="16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88" name="箭头: 上 87"/>
          <p:cNvSpPr/>
          <p:nvPr/>
        </p:nvSpPr>
        <p:spPr>
          <a:xfrm>
            <a:off x="5766435" y="3399790"/>
            <a:ext cx="396000" cy="216000"/>
          </a:xfrm>
          <a:prstGeom prst="upArrow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92" name="箭头: 上 91"/>
          <p:cNvSpPr/>
          <p:nvPr/>
        </p:nvSpPr>
        <p:spPr>
          <a:xfrm rot="5400000">
            <a:off x="8458606" y="3853613"/>
            <a:ext cx="396000" cy="216000"/>
          </a:xfrm>
          <a:prstGeom prst="upArrow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93" name="箭头: 下 92"/>
          <p:cNvSpPr/>
          <p:nvPr/>
        </p:nvSpPr>
        <p:spPr>
          <a:xfrm rot="5400000">
            <a:off x="3088350" y="3866973"/>
            <a:ext cx="396000" cy="216000"/>
          </a:xfrm>
          <a:prstGeom prst="downArrow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80573" y="2718132"/>
            <a:ext cx="103219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</a:rPr>
              <a:t>企业微信</a:t>
            </a:r>
            <a:endParaRPr lang="zh-CN" altLang="en-US" sz="1600" dirty="0">
              <a:latin typeface="OPPOSans R" panose="00020600040101010101" charset="-122"/>
              <a:ea typeface="OPPOSans R" panose="00020600040101010101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7263" y="2226798"/>
            <a:ext cx="598813" cy="491334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1680573" y="5521469"/>
            <a:ext cx="103219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</a:rPr>
              <a:t>邮件</a:t>
            </a:r>
            <a:endParaRPr lang="zh-CN" altLang="en-US" sz="1600" dirty="0">
              <a:latin typeface="OPPOSans R" panose="00020600040101010101" charset="-122"/>
              <a:ea typeface="OPPOSans R" panose="00020600040101010101" charset="-122"/>
            </a:endParaRPr>
          </a:p>
        </p:txBody>
      </p:sp>
      <p:pic>
        <p:nvPicPr>
          <p:cNvPr id="16" name="图片 15" descr="343435333336303b333635393534313bd3cabcf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4878" y="5005326"/>
            <a:ext cx="463582" cy="463582"/>
          </a:xfrm>
          <a:prstGeom prst="rect">
            <a:avLst/>
          </a:prstGeom>
        </p:spPr>
      </p:pic>
      <p:pic>
        <p:nvPicPr>
          <p:cNvPr id="10" name="图片 9" descr="钉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48" y="3148423"/>
            <a:ext cx="479843" cy="47984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80573" y="3673537"/>
            <a:ext cx="103219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</a:rPr>
              <a:t>钉钉</a:t>
            </a:r>
            <a:endParaRPr lang="zh-CN" altLang="en-US" sz="1600" dirty="0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7" name="圆角矩形 7"/>
          <p:cNvSpPr/>
          <p:nvPr/>
        </p:nvSpPr>
        <p:spPr>
          <a:xfrm>
            <a:off x="3667125" y="3811270"/>
            <a:ext cx="4608195" cy="209994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rgbClr val="0231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开放的</a:t>
            </a:r>
            <a:r>
              <a:rPr lang="en-US" altLang="zh-CN" b="1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AP</a:t>
            </a:r>
            <a:endParaRPr lang="zh-CN" altLang="en-US" b="1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63347" y="5334635"/>
            <a:ext cx="93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charset="-122"/>
                <a:ea typeface="OPPOSans R" panose="00020600040101010101" charset="-122"/>
              </a:rPr>
              <a:t>自定义</a:t>
            </a:r>
            <a:endParaRPr lang="zh-CN" altLang="en-US" sz="1200" dirty="0">
              <a:latin typeface="OPPOSans R" panose="00020600040101010101" charset="-122"/>
              <a:ea typeface="OPPOSans R" panose="00020600040101010101" charset="-122"/>
            </a:endParaRPr>
          </a:p>
          <a:p>
            <a:pPr algn="ctr"/>
            <a:r>
              <a:rPr lang="zh-CN" altLang="en-US" sz="1200" dirty="0">
                <a:latin typeface="OPPOSans R" panose="00020600040101010101" charset="-122"/>
                <a:ea typeface="OPPOSans R" panose="00020600040101010101" charset="-122"/>
              </a:rPr>
              <a:t>工作流</a:t>
            </a:r>
            <a:endParaRPr lang="zh-CN" altLang="en-US" sz="1200" dirty="0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89930" y="5334635"/>
            <a:ext cx="93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开放的</a:t>
            </a:r>
            <a:endParaRPr lang="zh-CN" altLang="en-US" sz="12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algn="ctr"/>
            <a:r>
              <a:rPr lang="en-US" altLang="zh-CN" sz="12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API</a:t>
            </a:r>
            <a:endParaRPr lang="en-US" altLang="zh-CN" sz="12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16513" y="5334635"/>
            <a:ext cx="93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charset="-122"/>
                <a:ea typeface="OPPOSans R" panose="00020600040101010101" charset="-122"/>
              </a:rPr>
              <a:t>开放的</a:t>
            </a:r>
            <a:endParaRPr lang="zh-CN" altLang="en-US" sz="1200" dirty="0">
              <a:latin typeface="OPPOSans R" panose="00020600040101010101" charset="-122"/>
              <a:ea typeface="OPPOSans R" panose="00020600040101010101" charset="-122"/>
            </a:endParaRPr>
          </a:p>
          <a:p>
            <a:pPr algn="ctr"/>
            <a:r>
              <a:rPr lang="zh-CN" altLang="en-US" sz="1200" dirty="0">
                <a:latin typeface="OPPOSans R" panose="00020600040101010101" charset="-122"/>
                <a:ea typeface="OPPOSans R" panose="00020600040101010101" charset="-122"/>
              </a:rPr>
              <a:t>数据库</a:t>
            </a:r>
            <a:endParaRPr lang="zh-CN" altLang="en-US" sz="1200" dirty="0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043097" y="5334635"/>
            <a:ext cx="936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charset="-122"/>
                <a:ea typeface="OPPOSans R" panose="00020600040101010101" charset="-122"/>
              </a:rPr>
              <a:t>标准</a:t>
            </a:r>
            <a:endParaRPr lang="zh-CN" altLang="en-US" sz="1200" dirty="0">
              <a:latin typeface="OPPOSans R" panose="00020600040101010101" charset="-122"/>
              <a:ea typeface="OPPOSans R" panose="00020600040101010101" charset="-122"/>
            </a:endParaRPr>
          </a:p>
          <a:p>
            <a:pPr algn="ctr"/>
            <a:r>
              <a:rPr lang="zh-CN" altLang="en-US" sz="1200" dirty="0">
                <a:latin typeface="OPPOSans R" panose="00020600040101010101" charset="-122"/>
                <a:ea typeface="OPPOSans R" panose="00020600040101010101" charset="-122"/>
              </a:rPr>
              <a:t>扩展机制</a:t>
            </a:r>
            <a:endParaRPr lang="zh-CN" altLang="en-US" sz="1200" dirty="0">
              <a:latin typeface="OPPOSans R" panose="00020600040101010101" charset="-122"/>
              <a:ea typeface="OPPOSans R" panose="00020600040101010101" charset="-122"/>
            </a:endParaRPr>
          </a:p>
        </p:txBody>
      </p:sp>
      <p:pic>
        <p:nvPicPr>
          <p:cNvPr id="2" name="图片 1" descr="禅道-LOGO-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440" y="4037330"/>
            <a:ext cx="1360805" cy="445770"/>
          </a:xfrm>
          <a:prstGeom prst="rect">
            <a:avLst/>
          </a:prstGeom>
        </p:spPr>
      </p:pic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系统扩展</a:t>
            </a:r>
            <a:endParaRPr lang="zh-CN" altLang="en-US" dirty="0"/>
          </a:p>
        </p:txBody>
      </p:sp>
      <p:sp>
        <p:nvSpPr>
          <p:cNvPr id="12" name="AutoShape 2" descr="飞书- 维基百科，自由的百科全书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5" name="图片 24" descr="徽标, 公司名称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1" y="4035873"/>
            <a:ext cx="639517" cy="63951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680573" y="4560986"/>
            <a:ext cx="103219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</a:rPr>
              <a:t>飞书</a:t>
            </a:r>
            <a:endParaRPr lang="zh-CN" altLang="en-US" sz="1600" dirty="0">
              <a:latin typeface="OPPOSans R" panose="00020600040101010101" charset="-122"/>
              <a:ea typeface="OPPOSans R" panose="00020600040101010101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757498" y="2220199"/>
            <a:ext cx="4396951" cy="868441"/>
            <a:chOff x="3820839" y="2220199"/>
            <a:chExt cx="4396951" cy="868441"/>
          </a:xfrm>
        </p:grpSpPr>
        <p:sp>
          <p:nvSpPr>
            <p:cNvPr id="18" name="文本框 17"/>
            <p:cNvSpPr txBox="1"/>
            <p:nvPr/>
          </p:nvSpPr>
          <p:spPr>
            <a:xfrm>
              <a:off x="3820839" y="2751455"/>
              <a:ext cx="1008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OPPOSans R" panose="00020600040101010101" charset="-122"/>
                  <a:ea typeface="OPPOSans R" panose="00020600040101010101" charset="-122"/>
                </a:rPr>
                <a:t>运维</a:t>
              </a:r>
              <a:endParaRPr lang="zh-CN" altLang="en-US" sz="1600" dirty="0"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080139" y="2751455"/>
              <a:ext cx="1008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OPPOSans R" panose="00020600040101010101" charset="-122"/>
                  <a:ea typeface="OPPOSans R" panose="00020600040101010101" charset="-122"/>
                </a:rPr>
                <a:t>BI</a:t>
              </a:r>
              <a:endParaRPr lang="en-US" altLang="zh-CN" sz="1600" dirty="0"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50489" y="2751455"/>
              <a:ext cx="1008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OPPOSans R" panose="00020600040101010101" charset="-122"/>
                  <a:ea typeface="OPPOSans R" panose="00020600040101010101" charset="-122"/>
                </a:rPr>
                <a:t>OA</a:t>
              </a:r>
              <a:endParaRPr lang="en-US" altLang="zh-CN" sz="1600"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209790" y="2751455"/>
              <a:ext cx="1008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OPPOSans R" panose="00020600040101010101" charset="-122"/>
                  <a:ea typeface="OPPOSans R" panose="00020600040101010101" charset="-122"/>
                </a:rPr>
                <a:t>数字大屏</a:t>
              </a:r>
              <a:endParaRPr lang="zh-CN" altLang="en-US" sz="1600" dirty="0"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  <p:pic>
          <p:nvPicPr>
            <p:cNvPr id="28" name="图形 2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29043" y="2224665"/>
              <a:ext cx="418909" cy="432000"/>
            </a:xfrm>
            <a:prstGeom prst="rect">
              <a:avLst/>
            </a:prstGeom>
          </p:spPr>
        </p:pic>
        <p:pic>
          <p:nvPicPr>
            <p:cNvPr id="32" name="图形 31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51580" y="2221716"/>
              <a:ext cx="405818" cy="432000"/>
            </a:xfrm>
            <a:prstGeom prst="rect">
              <a:avLst/>
            </a:prstGeom>
          </p:spPr>
        </p:pic>
        <p:pic>
          <p:nvPicPr>
            <p:cNvPr id="46" name="图形 45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28867" y="2220199"/>
              <a:ext cx="510544" cy="431999"/>
            </a:xfrm>
            <a:prstGeom prst="rect">
              <a:avLst/>
            </a:prstGeom>
          </p:spPr>
        </p:pic>
        <p:pic>
          <p:nvPicPr>
            <p:cNvPr id="48" name="图形 47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01311" y="2226799"/>
              <a:ext cx="424958" cy="424958"/>
            </a:xfrm>
            <a:prstGeom prst="rect">
              <a:avLst/>
            </a:prstGeom>
          </p:spPr>
        </p:pic>
      </p:grpSp>
      <p:pic>
        <p:nvPicPr>
          <p:cNvPr id="51" name="图形 50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27437" y="4845902"/>
            <a:ext cx="418909" cy="432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22293" y="4845901"/>
            <a:ext cx="471274" cy="432000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42330" y="4854990"/>
            <a:ext cx="484365" cy="432000"/>
          </a:xfrm>
          <a:prstGeom prst="rect">
            <a:avLst/>
          </a:prstGeom>
        </p:spPr>
      </p:pic>
      <p:pic>
        <p:nvPicPr>
          <p:cNvPr id="59" name="图形 58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01642" y="4854990"/>
            <a:ext cx="418909" cy="432000"/>
          </a:xfrm>
          <a:prstGeom prst="rect">
            <a:avLst/>
          </a:prstGeom>
        </p:spPr>
      </p:pic>
      <p:pic>
        <p:nvPicPr>
          <p:cNvPr id="61" name="图形 60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87284" y="2782802"/>
            <a:ext cx="340365" cy="432000"/>
          </a:xfrm>
          <a:prstGeom prst="rect">
            <a:avLst/>
          </a:prstGeom>
        </p:spPr>
      </p:pic>
      <p:pic>
        <p:nvPicPr>
          <p:cNvPr id="63" name="图形 62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674194" y="4214927"/>
            <a:ext cx="366544" cy="43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社交网站的屏幕截图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0" y="1355025"/>
            <a:ext cx="11661381" cy="4345687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功能完善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9978411" y="1214891"/>
            <a:ext cx="1252330" cy="1252330"/>
            <a:chOff x="9385294" y="2802835"/>
            <a:chExt cx="1252330" cy="1252330"/>
          </a:xfrm>
        </p:grpSpPr>
        <p:sp>
          <p:nvSpPr>
            <p:cNvPr id="8" name="椭圆 7"/>
            <p:cNvSpPr/>
            <p:nvPr/>
          </p:nvSpPr>
          <p:spPr>
            <a:xfrm>
              <a:off x="9385294" y="2802835"/>
              <a:ext cx="1252330" cy="1252330"/>
            </a:xfrm>
            <a:prstGeom prst="ellipse">
              <a:avLst/>
            </a:prstGeom>
            <a:solidFill>
              <a:srgbClr val="023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496487" y="3167390"/>
              <a:ext cx="10895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</a:rPr>
                <a:t>120+</a:t>
              </a:r>
              <a:endParaRPr lang="zh-CN" altLang="en-US" sz="2800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7"/>
          <p:cNvSpPr txBox="1"/>
          <p:nvPr/>
        </p:nvSpPr>
        <p:spPr>
          <a:xfrm>
            <a:off x="838200" y="3013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cs typeface="+mj-cs"/>
              </a:rPr>
              <a:t>公司简介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  <a:cs typeface="+mj-cs"/>
            </a:endParaRPr>
          </a:p>
        </p:txBody>
      </p:sp>
      <p:sp>
        <p:nvSpPr>
          <p:cNvPr id="5" name="文本占位符 8"/>
          <p:cNvSpPr txBox="1"/>
          <p:nvPr/>
        </p:nvSpPr>
        <p:spPr>
          <a:xfrm>
            <a:off x="5057775" y="2319020"/>
            <a:ext cx="2076450" cy="6937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CHAPTER 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991" y="331049"/>
            <a:ext cx="1968096" cy="6730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: 圆角 80"/>
          <p:cNvSpPr/>
          <p:nvPr/>
        </p:nvSpPr>
        <p:spPr>
          <a:xfrm>
            <a:off x="9390956" y="4533580"/>
            <a:ext cx="1779288" cy="1344705"/>
          </a:xfrm>
          <a:prstGeom prst="roundRect">
            <a:avLst>
              <a:gd name="adj" fmla="val 1810"/>
            </a:avLst>
          </a:prstGeom>
          <a:solidFill>
            <a:srgbClr val="4867E1"/>
          </a:solidFill>
          <a:ln>
            <a:solidFill>
              <a:srgbClr val="023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: 圆角 76"/>
          <p:cNvSpPr/>
          <p:nvPr/>
        </p:nvSpPr>
        <p:spPr>
          <a:xfrm>
            <a:off x="3811150" y="4533580"/>
            <a:ext cx="1779287" cy="1344705"/>
          </a:xfrm>
          <a:prstGeom prst="roundRect">
            <a:avLst>
              <a:gd name="adj" fmla="val 4096"/>
            </a:avLst>
          </a:prstGeom>
          <a:solidFill>
            <a:srgbClr val="4867E1"/>
          </a:solidFill>
          <a:ln>
            <a:solidFill>
              <a:srgbClr val="023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: 圆角 63"/>
          <p:cNvSpPr/>
          <p:nvPr/>
        </p:nvSpPr>
        <p:spPr>
          <a:xfrm>
            <a:off x="769620" y="4533580"/>
            <a:ext cx="2989580" cy="1344705"/>
          </a:xfrm>
          <a:prstGeom prst="roundRect">
            <a:avLst>
              <a:gd name="adj" fmla="val 2381"/>
            </a:avLst>
          </a:prstGeom>
          <a:solidFill>
            <a:srgbClr val="4867E1"/>
          </a:solidFill>
          <a:ln>
            <a:solidFill>
              <a:srgbClr val="023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1120184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/>
              <a:t>禅道对</a:t>
            </a:r>
            <a:r>
              <a:rPr lang="en-US" altLang="zh-CN" dirty="0"/>
              <a:t>DevOps</a:t>
            </a:r>
            <a:r>
              <a:rPr lang="zh-CN" altLang="en-US" dirty="0"/>
              <a:t>的支持包括</a:t>
            </a:r>
            <a:r>
              <a:rPr lang="en-US" altLang="zh-CN" dirty="0"/>
              <a:t>Git</a:t>
            </a:r>
            <a:r>
              <a:rPr lang="zh-CN" altLang="en-US" dirty="0"/>
              <a:t>、</a:t>
            </a:r>
            <a:r>
              <a:rPr lang="en-US" altLang="zh-CN" dirty="0"/>
              <a:t>Subversion</a:t>
            </a:r>
            <a:r>
              <a:rPr lang="zh-CN" altLang="en-US" dirty="0"/>
              <a:t>版本系统集成，</a:t>
            </a:r>
            <a:r>
              <a:rPr lang="en-US" altLang="zh-CN" dirty="0"/>
              <a:t>Jenkins</a:t>
            </a:r>
            <a:r>
              <a:rPr lang="zh-CN" altLang="en-US" dirty="0"/>
              <a:t>构建任务触发，以及</a:t>
            </a:r>
            <a:r>
              <a:rPr lang="en-US" altLang="zh-CN" dirty="0"/>
              <a:t>ZTF</a:t>
            </a:r>
            <a:r>
              <a:rPr lang="zh-CN" altLang="en-US" dirty="0"/>
              <a:t>自动化测试调度几个方面。禅道</a:t>
            </a:r>
            <a:r>
              <a:rPr lang="en-US" altLang="zh-CN" dirty="0"/>
              <a:t>ZTF</a:t>
            </a:r>
            <a:r>
              <a:rPr lang="zh-CN" altLang="en-US" dirty="0"/>
              <a:t>打通了项目管理和持续集成工具之间的沟壑，贯穿持续集成、持续测试、持续部署等</a:t>
            </a:r>
            <a:r>
              <a:rPr lang="en-US" altLang="zh-CN" dirty="0"/>
              <a:t>DevOps</a:t>
            </a:r>
            <a:r>
              <a:rPr lang="zh-CN" altLang="en-US" dirty="0"/>
              <a:t>生命周期的不同阶段。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DevOps</a:t>
            </a:r>
            <a:r>
              <a:rPr lang="zh-CN" altLang="en-US" dirty="0"/>
              <a:t>一体化解决方案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990" y="3583810"/>
            <a:ext cx="824865" cy="37211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42440" y="3595875"/>
            <a:ext cx="2005965" cy="360045"/>
            <a:chOff x="1742440" y="3415665"/>
            <a:chExt cx="2005965" cy="36004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5675" y="3475355"/>
              <a:ext cx="1522730" cy="30035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2440" y="3415665"/>
              <a:ext cx="483235" cy="354330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934" y="3551425"/>
            <a:ext cx="1143000" cy="4368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309" y="3553993"/>
            <a:ext cx="1373505" cy="42354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769620" y="3491100"/>
            <a:ext cx="825500" cy="557530"/>
          </a:xfrm>
          <a:prstGeom prst="rect">
            <a:avLst/>
          </a:prstGeom>
          <a:noFill/>
          <a:ln w="19050">
            <a:solidFill>
              <a:srgbClr val="0231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819525" y="3491100"/>
            <a:ext cx="1769642" cy="557530"/>
          </a:xfrm>
          <a:prstGeom prst="rect">
            <a:avLst/>
          </a:prstGeom>
          <a:noFill/>
          <a:ln w="19050">
            <a:solidFill>
              <a:srgbClr val="0231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660287" y="3491100"/>
            <a:ext cx="1761387" cy="557530"/>
          </a:xfrm>
          <a:prstGeom prst="rect">
            <a:avLst/>
          </a:prstGeom>
          <a:noFill/>
          <a:ln w="19050">
            <a:solidFill>
              <a:srgbClr val="0231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227830" y="2341115"/>
            <a:ext cx="1878330" cy="557530"/>
          </a:xfrm>
          <a:prstGeom prst="rect">
            <a:avLst/>
          </a:prstGeom>
          <a:noFill/>
          <a:ln w="19050">
            <a:solidFill>
              <a:srgbClr val="0231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69620" y="4661164"/>
            <a:ext cx="2978150" cy="1071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/>
          </a:bodyPr>
          <a:lstStyle/>
          <a:p>
            <a:pPr algn="l"/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禅道可以直接集成SVN/GIT代码库，直接浏览和评审代码，同时可以针对代码提交任务或Bug，直接从代码层次跟进需求进度。</a:t>
            </a:r>
            <a:endParaRPr lang="zh-CN" altLang="en-US" sz="1200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887901" y="4661163"/>
            <a:ext cx="1630018" cy="108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 lnSpcReduction="10000"/>
          </a:bodyPr>
          <a:lstStyle/>
          <a:p>
            <a:pPr algn="just"/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集成GitLab服务，GitLab用户关联绑定禅道用户，关联issue到需求，任务、Bug，提交合并请求（MR）。</a:t>
            </a:r>
            <a:endParaRPr lang="zh-CN" altLang="en-US" sz="1200" spc="150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78" name="矩形: 圆角 77"/>
          <p:cNvSpPr/>
          <p:nvPr/>
        </p:nvSpPr>
        <p:spPr>
          <a:xfrm>
            <a:off x="5642387" y="4533580"/>
            <a:ext cx="1779287" cy="1344705"/>
          </a:xfrm>
          <a:prstGeom prst="roundRect">
            <a:avLst>
              <a:gd name="adj" fmla="val 2381"/>
            </a:avLst>
          </a:prstGeom>
          <a:solidFill>
            <a:srgbClr val="4867E1"/>
          </a:solidFill>
          <a:ln>
            <a:solidFill>
              <a:srgbClr val="023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694337" y="4661164"/>
            <a:ext cx="1789422" cy="1071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/>
          </a:bodyPr>
          <a:lstStyle/>
          <a:p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集成</a:t>
            </a:r>
            <a:r>
              <a:rPr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Jenkins</a:t>
            </a:r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服务</a:t>
            </a:r>
            <a:r>
              <a:rPr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，创建Jenkins构建任务，通过流水线进行自动构建</a:t>
            </a:r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，实现持续集成服务</a:t>
            </a:r>
            <a:r>
              <a:rPr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。</a:t>
            </a:r>
            <a:endParaRPr sz="1200" spc="150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  <a:p>
            <a:pPr algn="l"/>
            <a:endParaRPr lang="zh-CN" altLang="en-US" sz="1200" spc="15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429524" y="4661164"/>
            <a:ext cx="1735682" cy="1071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/>
          </a:bodyPr>
          <a:lstStyle/>
          <a:p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集成禅道自研的</a:t>
            </a:r>
            <a:r>
              <a:rPr lang="en-US" altLang="zh-CN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ZTF</a:t>
            </a:r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自动化测试管理框架，执行自动测试，并把最终结果回传给禅道，进行统一的报告展示。</a:t>
            </a:r>
            <a:endParaRPr lang="zh-CN" altLang="en-US" sz="1200" spc="150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cxnSp>
        <p:nvCxnSpPr>
          <p:cNvPr id="52" name="肘形连接符 44"/>
          <p:cNvCxnSpPr>
            <a:stCxn id="27" idx="3"/>
            <a:endCxn id="28" idx="3"/>
          </p:cNvCxnSpPr>
          <p:nvPr/>
        </p:nvCxnSpPr>
        <p:spPr>
          <a:xfrm flipH="1" flipV="1">
            <a:off x="6106160" y="2619880"/>
            <a:ext cx="5059046" cy="1149985"/>
          </a:xfrm>
          <a:prstGeom prst="bentConnector3">
            <a:avLst>
              <a:gd name="adj1" fmla="val -4519"/>
            </a:avLst>
          </a:prstGeom>
          <a:ln w="19050">
            <a:solidFill>
              <a:srgbClr val="0231B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8004810" y="225158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dirty="0"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回传</a:t>
            </a:r>
            <a:endParaRPr lang="zh-CN" dirty="0"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671320" y="3491100"/>
            <a:ext cx="2077085" cy="557530"/>
          </a:xfrm>
          <a:prstGeom prst="rect">
            <a:avLst/>
          </a:prstGeom>
          <a:noFill/>
          <a:ln w="19050">
            <a:solidFill>
              <a:srgbClr val="0231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1157605" y="2898010"/>
            <a:ext cx="9070415" cy="599116"/>
            <a:chOff x="1157605" y="2898010"/>
            <a:chExt cx="9070415" cy="599116"/>
          </a:xfrm>
        </p:grpSpPr>
        <p:cxnSp>
          <p:nvCxnSpPr>
            <p:cNvPr id="31" name="直接连接符 30"/>
            <p:cNvCxnSpPr/>
            <p:nvPr/>
          </p:nvCxnSpPr>
          <p:spPr>
            <a:xfrm flipV="1">
              <a:off x="1158306" y="3107236"/>
              <a:ext cx="0" cy="389890"/>
            </a:xfrm>
            <a:prstGeom prst="line">
              <a:avLst/>
            </a:prstGeom>
            <a:ln w="19050">
              <a:solidFill>
                <a:srgbClr val="023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5168265" y="2898010"/>
              <a:ext cx="0" cy="206375"/>
            </a:xfrm>
            <a:prstGeom prst="line">
              <a:avLst/>
            </a:prstGeom>
            <a:ln w="19050">
              <a:solidFill>
                <a:srgbClr val="023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1157605" y="3112069"/>
              <a:ext cx="9070415" cy="0"/>
            </a:xfrm>
            <a:prstGeom prst="line">
              <a:avLst/>
            </a:prstGeom>
            <a:ln w="19050">
              <a:solidFill>
                <a:srgbClr val="023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10228020" y="3104385"/>
              <a:ext cx="0" cy="389890"/>
            </a:xfrm>
            <a:prstGeom prst="line">
              <a:avLst/>
            </a:prstGeom>
            <a:ln w="19050">
              <a:solidFill>
                <a:srgbClr val="023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8324850" y="3104385"/>
              <a:ext cx="0" cy="389890"/>
            </a:xfrm>
            <a:prstGeom prst="line">
              <a:avLst/>
            </a:prstGeom>
            <a:ln w="19050">
              <a:solidFill>
                <a:srgbClr val="023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2725737" y="3113910"/>
              <a:ext cx="0" cy="364490"/>
            </a:xfrm>
            <a:prstGeom prst="line">
              <a:avLst/>
            </a:prstGeom>
            <a:ln w="19050">
              <a:solidFill>
                <a:srgbClr val="023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9385918" y="3491100"/>
            <a:ext cx="1779288" cy="557530"/>
          </a:xfrm>
          <a:prstGeom prst="rect">
            <a:avLst/>
          </a:prstGeom>
          <a:noFill/>
          <a:ln w="19050">
            <a:solidFill>
              <a:srgbClr val="0231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 descr="卡通人物&#10;&#10;中度可信度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421" y="3514145"/>
            <a:ext cx="1522731" cy="516961"/>
          </a:xfrm>
          <a:prstGeom prst="rect">
            <a:avLst/>
          </a:prstGeom>
        </p:spPr>
      </p:pic>
      <p:pic>
        <p:nvPicPr>
          <p:cNvPr id="63" name="图片 62" descr="图片包含 QR 代码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5" y="2390670"/>
            <a:ext cx="1350297" cy="458420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7473623" y="4533580"/>
            <a:ext cx="1855247" cy="1344705"/>
          </a:xfrm>
          <a:prstGeom prst="roundRect">
            <a:avLst>
              <a:gd name="adj" fmla="val 1810"/>
            </a:avLst>
          </a:prstGeom>
          <a:solidFill>
            <a:srgbClr val="4867E1"/>
          </a:solidFill>
          <a:ln>
            <a:solidFill>
              <a:srgbClr val="023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12192" y="4661163"/>
            <a:ext cx="1816678" cy="1217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 fontScale="92500"/>
          </a:bodyPr>
          <a:lstStyle/>
          <a:p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与</a:t>
            </a:r>
            <a:r>
              <a:rPr lang="en-US" altLang="zh-CN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SonarQube</a:t>
            </a:r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深度集成，可以添加和维护</a:t>
            </a:r>
            <a:r>
              <a:rPr lang="en-US" altLang="zh-CN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SonarQube</a:t>
            </a:r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服务器，创建</a:t>
            </a:r>
            <a:r>
              <a:rPr lang="en-US" altLang="zh-CN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SonarQube</a:t>
            </a:r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的构建任务，实现</a:t>
            </a:r>
            <a:r>
              <a:rPr lang="zh-CN" altLang="en-US" sz="1200" spc="150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rPr>
              <a:t>静态代码扫描</a:t>
            </a:r>
            <a:r>
              <a:rPr lang="zh-CN" altLang="en-US" sz="1200" spc="15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。</a:t>
            </a:r>
            <a:endParaRPr lang="zh-CN" altLang="en-US" sz="1200" spc="150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67497" y="3491100"/>
            <a:ext cx="1855247" cy="557530"/>
          </a:xfrm>
          <a:prstGeom prst="rect">
            <a:avLst/>
          </a:prstGeom>
          <a:noFill/>
          <a:ln w="19050">
            <a:solidFill>
              <a:srgbClr val="0231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徽标&#10;&#10;描述已自动生成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t="13001" r="7229" b="17696"/>
          <a:stretch>
            <a:fillRect/>
          </a:stretch>
        </p:blipFill>
        <p:spPr>
          <a:xfrm>
            <a:off x="7659687" y="3535348"/>
            <a:ext cx="1465432" cy="436060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flipV="1">
            <a:off x="4687140" y="3113910"/>
            <a:ext cx="0" cy="364490"/>
          </a:xfrm>
          <a:prstGeom prst="line">
            <a:avLst/>
          </a:prstGeom>
          <a:ln w="19050">
            <a:solidFill>
              <a:srgbClr val="023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6589048" y="3113910"/>
            <a:ext cx="0" cy="364490"/>
          </a:xfrm>
          <a:prstGeom prst="line">
            <a:avLst/>
          </a:prstGeom>
          <a:ln w="19050">
            <a:solidFill>
              <a:srgbClr val="023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形 6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5268" y="4947120"/>
            <a:ext cx="2438262" cy="1490957"/>
          </a:xfrm>
          <a:prstGeom prst="rect">
            <a:avLst/>
          </a:prstGeom>
        </p:spPr>
      </p:pic>
      <p:pic>
        <p:nvPicPr>
          <p:cNvPr id="63" name="图形 6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04400" y="4955945"/>
            <a:ext cx="2524123" cy="1490957"/>
          </a:xfrm>
          <a:prstGeom prst="rect">
            <a:avLst/>
          </a:prstGeom>
        </p:spPr>
      </p:pic>
      <p:pic>
        <p:nvPicPr>
          <p:cNvPr id="62" name="图形 6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89113" y="4958164"/>
            <a:ext cx="1957684" cy="1490957"/>
          </a:xfrm>
          <a:prstGeom prst="rect">
            <a:avLst/>
          </a:prstGeom>
        </p:spPr>
      </p:pic>
      <p:pic>
        <p:nvPicPr>
          <p:cNvPr id="61" name="图形 6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80718" y="4955946"/>
            <a:ext cx="2190038" cy="1490957"/>
          </a:xfrm>
          <a:prstGeom prst="rect">
            <a:avLst/>
          </a:prstGeom>
        </p:spPr>
      </p:pic>
      <p:pic>
        <p:nvPicPr>
          <p:cNvPr id="60" name="图形 5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7852" y="4955946"/>
            <a:ext cx="1816539" cy="1490957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1203367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/>
              <a:t>禅道团队自研了开源的自动化测试框架</a:t>
            </a:r>
            <a:r>
              <a:rPr lang="en-US" altLang="zh-CN" dirty="0"/>
              <a:t>ZTF</a:t>
            </a:r>
            <a:r>
              <a:rPr lang="zh-CN" altLang="en-US" dirty="0"/>
              <a:t>和通用数据生成器</a:t>
            </a:r>
            <a:r>
              <a:rPr lang="en-US" altLang="zh-CN" dirty="0"/>
              <a:t>ZenData</a:t>
            </a:r>
            <a:r>
              <a:rPr lang="zh-CN" altLang="en-US" dirty="0"/>
              <a:t>，配合</a:t>
            </a:r>
            <a:r>
              <a:rPr lang="en-US" altLang="zh-CN" dirty="0"/>
              <a:t>Jenkins</a:t>
            </a:r>
            <a:r>
              <a:rPr lang="zh-CN" altLang="en-US" dirty="0"/>
              <a:t>持续集成平台，以及</a:t>
            </a:r>
            <a:r>
              <a:rPr lang="en-US" altLang="zh-CN" dirty="0"/>
              <a:t>JUnit</a:t>
            </a:r>
            <a:r>
              <a:rPr lang="zh-CN" altLang="en-US" dirty="0"/>
              <a:t>、</a:t>
            </a:r>
            <a:r>
              <a:rPr lang="en-US" altLang="zh-CN" dirty="0"/>
              <a:t>Selenium</a:t>
            </a:r>
            <a:r>
              <a:rPr lang="zh-CN" altLang="en-US" dirty="0"/>
              <a:t>等单元、自动化测试框架和工具，构成完整的自动化测试解决方案。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17852" y="4951967"/>
            <a:ext cx="180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种</a:t>
            </a:r>
            <a:r>
              <a:rPr lang="zh-CN" altLang="en-US" sz="140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单元测试框架</a:t>
            </a:r>
            <a:endParaRPr lang="zh-CN" altLang="en-US" sz="1400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9565" y="5372100"/>
            <a:ext cx="1711960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JUnit, 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TestNG,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PHPUnit, PyTest, 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Jest, 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CppUnit, GTest, 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Q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t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est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, </a:t>
            </a:r>
            <a:r>
              <a:rPr lang="en-US" altLang="zh-CN" sz="1000" dirty="0" err="1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GoTest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, Allure</a:t>
            </a:r>
            <a:endParaRPr lang="zh-CN" altLang="en-US" sz="10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80029" y="4949223"/>
            <a:ext cx="2207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7</a:t>
            </a:r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种</a:t>
            </a:r>
            <a:r>
              <a:rPr lang="zh-CN" altLang="en-US" sz="140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自动化测试工具</a:t>
            </a:r>
            <a:endParaRPr lang="zh-CN" altLang="en-US" sz="1400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17177" y="5372100"/>
            <a:ext cx="2089150" cy="76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000" dirty="0" err="1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AutoIT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Selenium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Appium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 err="1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RobotFramework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Cypress</a:t>
            </a:r>
            <a:r>
              <a:rPr 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Playwright,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Puppeteer</a:t>
            </a:r>
            <a:endParaRPr sz="10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95575" y="4949190"/>
            <a:ext cx="162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9</a:t>
            </a:r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种</a:t>
            </a:r>
            <a:r>
              <a:rPr lang="zh-CN" altLang="en-US" sz="140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脚本语言</a:t>
            </a:r>
            <a:endParaRPr lang="zh-CN" altLang="en-US" sz="1400" dirty="0"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07640" y="5384800"/>
            <a:ext cx="1968500" cy="76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Python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PHP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JavaScript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Lua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Ruby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Shell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TCL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Bat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,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 </a:t>
            </a: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Perl</a:t>
            </a:r>
            <a:endParaRPr sz="10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40218" y="5348605"/>
            <a:ext cx="2403781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ZenData可以用于手工测试场景下面测试数据的准备，也可以用于自动化测试脚本里面的数据生成和解析。还可以一键生成海量数据用于性能和压力测试。 </a:t>
            </a:r>
            <a:endParaRPr sz="10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04402" y="4957675"/>
            <a:ext cx="123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数据生成</a:t>
            </a:r>
            <a:endParaRPr lang="zh-CN" altLang="en-US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332741" y="5356136"/>
            <a:ext cx="2347404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ZenData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只有一个可执行文件，支持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HTTP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模式，还可以对数据进行反向结构化的解析，可以输出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txt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、</a:t>
            </a:r>
            <a:r>
              <a:rPr lang="en-US" altLang="zh-CN" sz="1000" dirty="0" err="1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json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、</a:t>
            </a:r>
            <a:r>
              <a:rPr lang="en-US" altLang="zh-CN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xml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、</a:t>
            </a:r>
            <a:r>
              <a:rPr lang="en-US" altLang="zh-CN" sz="1000" dirty="0" err="1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sql</a:t>
            </a:r>
            <a:r>
              <a:rPr lang="zh-CN" altLang="en-US" sz="10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等多种格式。</a:t>
            </a:r>
            <a:endParaRPr lang="zh-CN" altLang="en-US" sz="10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324611" y="4955946"/>
            <a:ext cx="123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数据解析</a:t>
            </a:r>
            <a:endParaRPr lang="zh-CN" altLang="en-US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自动化测试解决方案</a:t>
            </a:r>
            <a:endParaRPr lang="zh-CN" altLang="en-US" dirty="0"/>
          </a:p>
        </p:txBody>
      </p:sp>
      <p:grpSp>
        <p:nvGrpSpPr>
          <p:cNvPr id="58" name="组合 57"/>
          <p:cNvGrpSpPr/>
          <p:nvPr/>
        </p:nvGrpSpPr>
        <p:grpSpPr>
          <a:xfrm>
            <a:off x="1826895" y="2170655"/>
            <a:ext cx="8688069" cy="2420186"/>
            <a:chOff x="1826895" y="2012950"/>
            <a:chExt cx="8688069" cy="2420186"/>
          </a:xfrm>
        </p:grpSpPr>
        <p:sp>
          <p:nvSpPr>
            <p:cNvPr id="8" name="圆角矩形 7"/>
            <p:cNvSpPr/>
            <p:nvPr/>
          </p:nvSpPr>
          <p:spPr>
            <a:xfrm>
              <a:off x="4307840" y="2012950"/>
              <a:ext cx="3086100" cy="618490"/>
            </a:xfrm>
            <a:prstGeom prst="roundRect">
              <a:avLst/>
            </a:prstGeom>
            <a:noFill/>
            <a:ln w="19050">
              <a:solidFill>
                <a:srgbClr val="0231B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843405" y="3657600"/>
              <a:ext cx="3086100" cy="768350"/>
            </a:xfrm>
            <a:prstGeom prst="roundRect">
              <a:avLst/>
            </a:prstGeom>
            <a:noFill/>
            <a:ln w="19050">
              <a:solidFill>
                <a:srgbClr val="0231B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7682864" y="3665240"/>
              <a:ext cx="2832100" cy="767896"/>
            </a:xfrm>
            <a:prstGeom prst="roundRect">
              <a:avLst/>
            </a:prstGeom>
            <a:noFill/>
            <a:ln w="19050">
              <a:solidFill>
                <a:srgbClr val="0231B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肘形连接符 42"/>
            <p:cNvCxnSpPr/>
            <p:nvPr/>
          </p:nvCxnSpPr>
          <p:spPr>
            <a:xfrm rot="10800000" flipH="1">
              <a:off x="1826895" y="2322195"/>
              <a:ext cx="2430145" cy="1692275"/>
            </a:xfrm>
            <a:prstGeom prst="bentConnector3">
              <a:avLst>
                <a:gd name="adj1" fmla="val -9799"/>
              </a:avLst>
            </a:prstGeom>
            <a:ln w="19050">
              <a:solidFill>
                <a:srgbClr val="0231BC"/>
              </a:solidFill>
              <a:tailEnd type="arrow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930" y="3097530"/>
              <a:ext cx="1373505" cy="423545"/>
            </a:xfrm>
            <a:prstGeom prst="rect">
              <a:avLst/>
            </a:prstGeom>
          </p:spPr>
        </p:pic>
        <p:cxnSp>
          <p:nvCxnSpPr>
            <p:cNvPr id="45" name="直接箭头连接符 44"/>
            <p:cNvCxnSpPr/>
            <p:nvPr/>
          </p:nvCxnSpPr>
          <p:spPr>
            <a:xfrm flipH="1">
              <a:off x="5021580" y="3568700"/>
              <a:ext cx="594360" cy="469900"/>
            </a:xfrm>
            <a:prstGeom prst="straightConnector1">
              <a:avLst/>
            </a:prstGeom>
            <a:ln w="19050">
              <a:solidFill>
                <a:srgbClr val="0231B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H="1">
              <a:off x="5057140" y="4165600"/>
              <a:ext cx="2438400" cy="0"/>
            </a:xfrm>
            <a:prstGeom prst="straightConnector1">
              <a:avLst/>
            </a:prstGeom>
            <a:ln w="19050">
              <a:solidFill>
                <a:srgbClr val="0231B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6035040" y="2692400"/>
              <a:ext cx="0" cy="457200"/>
            </a:xfrm>
            <a:prstGeom prst="straightConnector1">
              <a:avLst/>
            </a:prstGeom>
            <a:ln w="19050">
              <a:solidFill>
                <a:srgbClr val="0231B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6078220" y="2693035"/>
              <a:ext cx="640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集成</a:t>
              </a:r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829810" y="3404235"/>
              <a:ext cx="640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驱动</a:t>
              </a:r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708015" y="3774440"/>
              <a:ext cx="10972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提供数据</a:t>
              </a:r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974215" y="2330450"/>
              <a:ext cx="2011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提交自动测试结果</a:t>
              </a:r>
              <a:endParaRPr lang="zh-CN" altLang="en-US"/>
            </a:p>
          </p:txBody>
        </p:sp>
        <p:pic>
          <p:nvPicPr>
            <p:cNvPr id="12" name="图片 11" descr="图片包含 QR 代码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191" y="2039245"/>
              <a:ext cx="1659399" cy="56335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158" y="3770170"/>
              <a:ext cx="1590594" cy="540000"/>
            </a:xfrm>
            <a:prstGeom prst="rect">
              <a:avLst/>
            </a:prstGeom>
          </p:spPr>
        </p:pic>
        <p:pic>
          <p:nvPicPr>
            <p:cNvPr id="17" name="图片 16" descr="形状&#10;&#10;中度可信度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76" y="3770170"/>
              <a:ext cx="2229676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7"/>
          <p:cNvSpPr txBox="1"/>
          <p:nvPr/>
        </p:nvSpPr>
        <p:spPr>
          <a:xfrm>
            <a:off x="838200" y="3013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cs typeface="+mj-cs"/>
              </a:rPr>
              <a:t>市场认可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  <a:cs typeface="+mj-cs"/>
            </a:endParaRPr>
          </a:p>
        </p:txBody>
      </p:sp>
      <p:sp>
        <p:nvSpPr>
          <p:cNvPr id="5" name="文本占位符 8"/>
          <p:cNvSpPr txBox="1"/>
          <p:nvPr/>
        </p:nvSpPr>
        <p:spPr>
          <a:xfrm>
            <a:off x="5057775" y="2319020"/>
            <a:ext cx="2076450" cy="6937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CHAPTER 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991" y="331049"/>
            <a:ext cx="1968096" cy="6730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8328069" y="2442843"/>
            <a:ext cx="1439997" cy="1439997"/>
          </a:xfrm>
          <a:prstGeom prst="ellipse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376002" y="2442844"/>
            <a:ext cx="1439997" cy="1439997"/>
          </a:xfrm>
          <a:prstGeom prst="ellipse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414990" y="2442845"/>
            <a:ext cx="1439997" cy="1439997"/>
          </a:xfrm>
          <a:prstGeom prst="ellipse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196504" y="4137660"/>
            <a:ext cx="1876972" cy="909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OPPOSans R" panose="00020600040101010101" charset="-122"/>
                <a:ea typeface="OPPOSans R" panose="00020600040101010101" charset="-122"/>
              </a:rPr>
              <a:t>为</a:t>
            </a:r>
            <a:r>
              <a:rPr lang="en-US" altLang="zh-CN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100,000+</a:t>
            </a:r>
            <a:r>
              <a:rPr lang="zh-CN" altLang="en-US" dirty="0">
                <a:latin typeface="OPPOSans R" panose="00020600040101010101" charset="-122"/>
                <a:ea typeface="OPPOSans R" panose="00020600040101010101" charset="-122"/>
              </a:rPr>
              <a:t>团队服务</a:t>
            </a:r>
            <a:endParaRPr lang="zh-CN" altLang="en-US" dirty="0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9958" y="4137660"/>
            <a:ext cx="2272085" cy="909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OPPOSans R" panose="00020600040101010101" charset="-122"/>
                <a:ea typeface="OPPOSans R" panose="00020600040101010101" charset="-122"/>
              </a:rPr>
              <a:t>为</a:t>
            </a:r>
            <a:r>
              <a:rPr lang="en-US" altLang="zh-CN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1,000,000+</a:t>
            </a:r>
            <a:r>
              <a:rPr lang="zh-CN" altLang="en-US" dirty="0">
                <a:latin typeface="OPPOSans R" panose="00020600040101010101" charset="-122"/>
                <a:ea typeface="OPPOSans R" panose="00020600040101010101" charset="-122"/>
              </a:rPr>
              <a:t>项目服务</a:t>
            </a:r>
            <a:endParaRPr lang="zh-CN" altLang="en-US" dirty="0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12026" y="4137660"/>
            <a:ext cx="2272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OPPOSans R" panose="00020600040101010101" charset="-122"/>
                <a:ea typeface="OPPOSans R" panose="00020600040101010101" charset="-122"/>
              </a:rPr>
              <a:t>为 </a:t>
            </a:r>
            <a:r>
              <a:rPr lang="en-US" altLang="zh-CN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3000,000+</a:t>
            </a:r>
            <a:r>
              <a:rPr lang="zh-CN" altLang="en-US" dirty="0">
                <a:latin typeface="OPPOSans R" panose="00020600040101010101" charset="-122"/>
                <a:ea typeface="OPPOSans R" panose="00020600040101010101" charset="-122"/>
              </a:rPr>
              <a:t>开发人员提供服务</a:t>
            </a:r>
            <a:endParaRPr lang="zh-CN" altLang="en-US" dirty="0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市场地位</a:t>
            </a:r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44065" y="2847010"/>
            <a:ext cx="781846" cy="631661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0778" y="2832884"/>
            <a:ext cx="690445" cy="685583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0787" y="2832884"/>
            <a:ext cx="574560" cy="6734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517525"/>
          </a:xfrm>
        </p:spPr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8</a:t>
            </a:r>
            <a:r>
              <a:rPr lang="zh-CN" altLang="en-US" dirty="0"/>
              <a:t>年成为最常用测试类管理工具第</a:t>
            </a:r>
            <a:r>
              <a:rPr lang="en-US" altLang="zh-CN" dirty="0"/>
              <a:t>1</a:t>
            </a:r>
            <a:r>
              <a:rPr lang="zh-CN" altLang="en-US" dirty="0"/>
              <a:t>名：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7339330" y="3611610"/>
            <a:ext cx="3844290" cy="1851660"/>
            <a:chOff x="7339330" y="3743960"/>
            <a:chExt cx="3844290" cy="1851660"/>
          </a:xfrm>
        </p:grpSpPr>
        <p:sp>
          <p:nvSpPr>
            <p:cNvPr id="24" name="矩形 23"/>
            <p:cNvSpPr/>
            <p:nvPr/>
          </p:nvSpPr>
          <p:spPr>
            <a:xfrm>
              <a:off x="9622790" y="3743960"/>
              <a:ext cx="1433830" cy="517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7386955" y="5224780"/>
              <a:ext cx="166370" cy="95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39330" y="5452745"/>
              <a:ext cx="219075" cy="142875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9749790" y="3870960"/>
              <a:ext cx="1433830" cy="517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510" y="1871264"/>
            <a:ext cx="4191405" cy="373469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71720" y="1871264"/>
            <a:ext cx="4980400" cy="3741735"/>
            <a:chOff x="1154652" y="2074729"/>
            <a:chExt cx="4980400" cy="374173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4652" y="2074729"/>
              <a:ext cx="4805017" cy="28609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4652" y="5356491"/>
              <a:ext cx="4980400" cy="459973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市场地位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517525"/>
          </a:xfrm>
        </p:spPr>
        <p:txBody>
          <a:bodyPr/>
          <a:lstStyle/>
          <a:p>
            <a:r>
              <a:rPr lang="zh-CN" altLang="en-US" dirty="0"/>
              <a:t>某知名轨道交通制造商全自定义测试管理平台</a:t>
            </a:r>
            <a:r>
              <a:rPr lang="zh-CN" altLang="en-US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（</a:t>
            </a:r>
            <a:r>
              <a:rPr lang="en-US" altLang="zh-CN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800+</a:t>
            </a:r>
            <a:r>
              <a:rPr lang="zh-CN" altLang="en-US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）</a:t>
            </a:r>
            <a:endParaRPr lang="zh-CN" altLang="en-US" sz="2400" dirty="0">
              <a:solidFill>
                <a:srgbClr val="0231BC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客户案例</a:t>
            </a:r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005" y="2140792"/>
            <a:ext cx="2711346" cy="298445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89279" y="2316487"/>
            <a:ext cx="243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客户需求</a:t>
            </a:r>
            <a:endParaRPr lang="zh-CN" altLang="en-US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15" name="内容占位符 3"/>
          <p:cNvSpPr txBox="1"/>
          <p:nvPr/>
        </p:nvSpPr>
        <p:spPr>
          <a:xfrm>
            <a:off x="989279" y="2981405"/>
            <a:ext cx="2430799" cy="214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srgbClr val="0231BC"/>
                </a:solidFill>
              </a:rPr>
              <a:t>全自定义的测试平台</a:t>
            </a:r>
            <a:endParaRPr lang="en-US" altLang="zh-CN" sz="1400" dirty="0">
              <a:solidFill>
                <a:srgbClr val="0231BC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难点：</a:t>
            </a:r>
            <a:endParaRPr lang="en-US" altLang="zh-CN" sz="1400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客户需求高度抽象</a:t>
            </a:r>
            <a:endParaRPr lang="en-US" altLang="zh-CN" sz="1400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对接不同部门</a:t>
            </a:r>
            <a:endParaRPr lang="en-US" altLang="zh-CN" sz="1400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每个部门流程都不同</a:t>
            </a:r>
            <a:endParaRPr lang="en-US" altLang="zh-CN" sz="1400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要求完全自定义</a:t>
            </a:r>
            <a:endParaRPr lang="zh-CN" altLang="en-US" sz="1400" dirty="0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66905" y="2144385"/>
            <a:ext cx="2711346" cy="298445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607179" y="2320080"/>
            <a:ext cx="243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解决方案</a:t>
            </a:r>
            <a:endParaRPr lang="zh-CN" altLang="en-US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21" name="内容占位符 3"/>
          <p:cNvSpPr txBox="1"/>
          <p:nvPr/>
        </p:nvSpPr>
        <p:spPr>
          <a:xfrm>
            <a:off x="4607179" y="2984998"/>
            <a:ext cx="2430799" cy="214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综合禅道以往的技术框架，我们开发了功能强大的</a:t>
            </a:r>
            <a:r>
              <a:rPr lang="zh-CN" altLang="en-US" sz="1400" dirty="0">
                <a:solidFill>
                  <a:srgbClr val="0231BC"/>
                </a:solidFill>
              </a:rPr>
              <a:t>工作流引擎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用户可以从模型定义开始、自定义状态、动作、出发逻辑、更新逻辑、报表、权限等等</a:t>
            </a:r>
            <a:endParaRPr lang="zh-CN" altLang="en-US" sz="1400" dirty="0"/>
          </a:p>
        </p:txBody>
      </p:sp>
      <p:pic>
        <p:nvPicPr>
          <p:cNvPr id="22" name="图形 2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84805" y="2140792"/>
            <a:ext cx="2711346" cy="298445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225079" y="2316487"/>
            <a:ext cx="243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客户评价</a:t>
            </a:r>
            <a:endParaRPr lang="zh-CN" altLang="en-US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28" name="内容占位符 3"/>
          <p:cNvSpPr txBox="1"/>
          <p:nvPr/>
        </p:nvSpPr>
        <p:spPr>
          <a:xfrm>
            <a:off x="8225079" y="2981405"/>
            <a:ext cx="2430799" cy="214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我们过往的项目效果都不理想，禅道的这套平台在</a:t>
            </a:r>
            <a:r>
              <a:rPr lang="zh-CN" altLang="en-US" sz="1400" dirty="0">
                <a:solidFill>
                  <a:srgbClr val="0231BC"/>
                </a:solidFill>
              </a:rPr>
              <a:t>不到一年</a:t>
            </a:r>
            <a:r>
              <a:rPr lang="zh-CN" altLang="en-US" sz="1400" dirty="0"/>
              <a:t>的时间里面交付，并且在公司</a:t>
            </a:r>
            <a:r>
              <a:rPr lang="zh-CN" altLang="en-US" sz="1400" dirty="0">
                <a:solidFill>
                  <a:srgbClr val="0231BC"/>
                </a:solidFill>
              </a:rPr>
              <a:t>三个部门</a:t>
            </a:r>
            <a:r>
              <a:rPr lang="zh-CN" altLang="en-US" sz="1400" dirty="0"/>
              <a:t>切实使用起来了。</a:t>
            </a:r>
            <a:endParaRPr lang="en-US" altLang="zh-CN" sz="1400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客户推广</a:t>
            </a:r>
            <a:r>
              <a:rPr lang="zh-CN" altLang="en-US" sz="1400" dirty="0">
                <a:solidFill>
                  <a:srgbClr val="0231BC"/>
                </a:solidFill>
              </a:rPr>
              <a:t>一年后</a:t>
            </a:r>
            <a:r>
              <a:rPr lang="zh-CN" altLang="en-US" sz="1400" dirty="0"/>
              <a:t>，开始追加二期。</a:t>
            </a:r>
            <a:endParaRPr lang="zh-CN" altLang="en-US" sz="1400" dirty="0"/>
          </a:p>
        </p:txBody>
      </p:sp>
      <p:sp>
        <p:nvSpPr>
          <p:cNvPr id="29" name="箭头: 上 28"/>
          <p:cNvSpPr/>
          <p:nvPr/>
        </p:nvSpPr>
        <p:spPr>
          <a:xfrm rot="5400000">
            <a:off x="3815628" y="3525020"/>
            <a:ext cx="396000" cy="216000"/>
          </a:xfrm>
          <a:prstGeom prst="upArrow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30" name="箭头: 上 29"/>
          <p:cNvSpPr/>
          <p:nvPr/>
        </p:nvSpPr>
        <p:spPr>
          <a:xfrm rot="5400000">
            <a:off x="7511761" y="3525020"/>
            <a:ext cx="396000" cy="216000"/>
          </a:xfrm>
          <a:prstGeom prst="upArrow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517525"/>
          </a:xfrm>
        </p:spPr>
        <p:txBody>
          <a:bodyPr/>
          <a:lstStyle/>
          <a:p>
            <a:r>
              <a:rPr lang="zh-CN" altLang="en-US" dirty="0"/>
              <a:t>某知名车联网平台研发平台搭建</a:t>
            </a:r>
            <a:r>
              <a:rPr lang="zh-CN" altLang="en-US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（</a:t>
            </a:r>
            <a:r>
              <a:rPr lang="en-US" altLang="zh-CN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800+</a:t>
            </a:r>
            <a:r>
              <a:rPr lang="zh-CN" altLang="en-US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）</a:t>
            </a:r>
            <a:endParaRPr lang="zh-CN" altLang="en-US" sz="2400" dirty="0">
              <a:solidFill>
                <a:srgbClr val="0231BC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客户案例</a:t>
            </a:r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005" y="2140792"/>
            <a:ext cx="2711346" cy="298445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89279" y="2316487"/>
            <a:ext cx="243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客户需求</a:t>
            </a:r>
            <a:endParaRPr lang="zh-CN" altLang="en-US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15" name="内容占位符 3"/>
          <p:cNvSpPr txBox="1"/>
          <p:nvPr/>
        </p:nvSpPr>
        <p:spPr>
          <a:xfrm>
            <a:off x="989279" y="2981405"/>
            <a:ext cx="2430799" cy="214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原来采购的某友商的产品满足不了需求，重新采购。客户在</a:t>
            </a:r>
            <a:r>
              <a:rPr lang="en-US" altLang="zh-CN" sz="1400" dirty="0"/>
              <a:t>Jira</a:t>
            </a:r>
            <a:r>
              <a:rPr lang="zh-CN" altLang="en-US" sz="1400" dirty="0"/>
              <a:t>和禅道之间进行选择，最终选择了禅道。</a:t>
            </a:r>
            <a:endParaRPr lang="zh-CN" altLang="en-US" sz="1400" dirty="0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66905" y="2144385"/>
            <a:ext cx="2711346" cy="298445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607179" y="2320080"/>
            <a:ext cx="243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解决方案</a:t>
            </a:r>
            <a:endParaRPr lang="zh-CN" altLang="en-US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21" name="内容占位符 3"/>
          <p:cNvSpPr txBox="1"/>
          <p:nvPr/>
        </p:nvSpPr>
        <p:spPr>
          <a:xfrm>
            <a:off x="4607179" y="2984998"/>
            <a:ext cx="2430799" cy="214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禅道企业版 </a:t>
            </a:r>
            <a:r>
              <a:rPr lang="en-US" altLang="zh-CN" sz="1400" dirty="0"/>
              <a:t>+ </a:t>
            </a:r>
            <a:r>
              <a:rPr lang="zh-CN" altLang="en-US" sz="1400" dirty="0"/>
              <a:t>适量定制</a:t>
            </a:r>
            <a:endParaRPr lang="zh-CN" altLang="en-US" sz="1400" dirty="0"/>
          </a:p>
        </p:txBody>
      </p:sp>
      <p:pic>
        <p:nvPicPr>
          <p:cNvPr id="22" name="图形 2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84805" y="2140792"/>
            <a:ext cx="2711346" cy="298445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225079" y="2316487"/>
            <a:ext cx="243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客户评价</a:t>
            </a:r>
            <a:endParaRPr lang="zh-CN" altLang="en-US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28" name="内容占位符 3"/>
          <p:cNvSpPr txBox="1"/>
          <p:nvPr/>
        </p:nvSpPr>
        <p:spPr>
          <a:xfrm>
            <a:off x="8225079" y="2981405"/>
            <a:ext cx="2430799" cy="214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禅道流程合理，功能强大，定制给力，很好地支撑了我们研发团队的扩张。</a:t>
            </a:r>
            <a:endParaRPr lang="zh-CN" altLang="en-US" sz="1400" dirty="0"/>
          </a:p>
        </p:txBody>
      </p:sp>
      <p:sp>
        <p:nvSpPr>
          <p:cNvPr id="3" name="箭头: 上 2"/>
          <p:cNvSpPr/>
          <p:nvPr/>
        </p:nvSpPr>
        <p:spPr>
          <a:xfrm rot="5400000">
            <a:off x="3815628" y="3525020"/>
            <a:ext cx="396000" cy="216000"/>
          </a:xfrm>
          <a:prstGeom prst="upArrow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5" name="箭头: 上 4"/>
          <p:cNvSpPr/>
          <p:nvPr/>
        </p:nvSpPr>
        <p:spPr>
          <a:xfrm rot="5400000">
            <a:off x="7511761" y="3525020"/>
            <a:ext cx="396000" cy="216000"/>
          </a:xfrm>
          <a:prstGeom prst="upArrow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58190" y="1044549"/>
            <a:ext cx="10515600" cy="517525"/>
          </a:xfrm>
        </p:spPr>
        <p:txBody>
          <a:bodyPr/>
          <a:lstStyle/>
          <a:p>
            <a:r>
              <a:rPr lang="zh-CN" altLang="en-US" dirty="0"/>
              <a:t>某知名车联网平台研发平台搭建</a:t>
            </a:r>
            <a:r>
              <a:rPr lang="zh-CN" altLang="en-US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（</a:t>
            </a:r>
            <a:r>
              <a:rPr lang="en-US" altLang="zh-CN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800+</a:t>
            </a:r>
            <a:r>
              <a:rPr lang="zh-CN" altLang="en-US" sz="2400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）</a:t>
            </a:r>
            <a:endParaRPr lang="zh-CN" altLang="en-US" sz="2400" dirty="0">
              <a:solidFill>
                <a:srgbClr val="0231BC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客户案例</a:t>
            </a:r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005" y="2140792"/>
            <a:ext cx="2711346" cy="298445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89279" y="2316487"/>
            <a:ext cx="243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客户需求</a:t>
            </a:r>
            <a:endParaRPr lang="zh-CN" altLang="en-US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15" name="内容占位符 3"/>
          <p:cNvSpPr txBox="1"/>
          <p:nvPr/>
        </p:nvSpPr>
        <p:spPr>
          <a:xfrm>
            <a:off x="989279" y="2981405"/>
            <a:ext cx="2430799" cy="214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被列入实体名单，需要更换国产系统，支持多部门使用。</a:t>
            </a:r>
            <a:endParaRPr lang="zh-CN" altLang="en-US" sz="1400" dirty="0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66905" y="2144385"/>
            <a:ext cx="2711346" cy="298445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607179" y="2320080"/>
            <a:ext cx="243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解决方案</a:t>
            </a:r>
            <a:endParaRPr lang="zh-CN" altLang="en-US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21" name="内容占位符 3"/>
          <p:cNvSpPr txBox="1"/>
          <p:nvPr/>
        </p:nvSpPr>
        <p:spPr>
          <a:xfrm>
            <a:off x="4607179" y="2984998"/>
            <a:ext cx="2430799" cy="214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多套禅道企业版 </a:t>
            </a:r>
            <a:r>
              <a:rPr lang="en-US" altLang="zh-CN" sz="1400" dirty="0"/>
              <a:t>+ </a:t>
            </a:r>
            <a:r>
              <a:rPr lang="zh-CN" altLang="en-US" sz="1400" dirty="0"/>
              <a:t>开源版</a:t>
            </a:r>
            <a:endParaRPr lang="zh-CN" altLang="en-US" sz="1400" dirty="0"/>
          </a:p>
        </p:txBody>
      </p:sp>
      <p:pic>
        <p:nvPicPr>
          <p:cNvPr id="22" name="图形 2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84805" y="2140792"/>
            <a:ext cx="2711346" cy="298445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225079" y="2316487"/>
            <a:ext cx="243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客户评价</a:t>
            </a:r>
            <a:endParaRPr lang="zh-CN" altLang="en-US" dirty="0">
              <a:solidFill>
                <a:schemeClr val="bg1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28" name="内容占位符 3"/>
          <p:cNvSpPr txBox="1"/>
          <p:nvPr/>
        </p:nvSpPr>
        <p:spPr>
          <a:xfrm>
            <a:off x="8225079" y="2981405"/>
            <a:ext cx="2430799" cy="214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 smtClean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u="none" strike="noStrike" kern="1200" cap="none" spc="150" normalizeH="0" baseline="0" dirty="0">
                <a:solidFill>
                  <a:schemeClr val="tx1"/>
                </a:solidFill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1400" dirty="0"/>
              <a:t>和原来</a:t>
            </a:r>
            <a:r>
              <a:rPr lang="en-US" altLang="zh-CN" sz="1400" dirty="0"/>
              <a:t>Jira</a:t>
            </a:r>
            <a:r>
              <a:rPr lang="zh-CN" altLang="en-US" sz="1400" dirty="0"/>
              <a:t>相比，禅道功能更完善，更适合国人使用，价格又实惠，又不用担心被卡脖子。</a:t>
            </a:r>
            <a:endParaRPr lang="zh-CN" altLang="en-US" sz="1400" dirty="0"/>
          </a:p>
        </p:txBody>
      </p:sp>
      <p:sp>
        <p:nvSpPr>
          <p:cNvPr id="3" name="箭头: 上 2"/>
          <p:cNvSpPr/>
          <p:nvPr/>
        </p:nvSpPr>
        <p:spPr>
          <a:xfrm rot="5400000">
            <a:off x="3815628" y="3525020"/>
            <a:ext cx="396000" cy="216000"/>
          </a:xfrm>
          <a:prstGeom prst="upArrow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  <p:sp>
        <p:nvSpPr>
          <p:cNvPr id="5" name="箭头: 上 4"/>
          <p:cNvSpPr/>
          <p:nvPr/>
        </p:nvSpPr>
        <p:spPr>
          <a:xfrm rot="5400000">
            <a:off x="7511761" y="3525020"/>
            <a:ext cx="396000" cy="216000"/>
          </a:xfrm>
          <a:prstGeom prst="upArrow">
            <a:avLst/>
          </a:prstGeom>
          <a:solidFill>
            <a:srgbClr val="023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OPPOSans R" panose="00020600040101010101" charset="-122"/>
              <a:ea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日历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2" t="23619" r="19517" b="10858"/>
          <a:stretch>
            <a:fillRect/>
          </a:stretch>
        </p:blipFill>
        <p:spPr>
          <a:xfrm>
            <a:off x="1789099" y="1243277"/>
            <a:ext cx="8613803" cy="4493623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客户案例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789099" y="5736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部分展示，排名不分先后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徽标, 公司名称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4348" r="20380" b="11305"/>
          <a:stretch>
            <a:fillRect/>
          </a:stretch>
        </p:blipFill>
        <p:spPr>
          <a:xfrm>
            <a:off x="1789098" y="1283601"/>
            <a:ext cx="8488017" cy="441297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客户案例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789099" y="5736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部分展示，排名不分先后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2f451dd5-4e18-4e0c-b244-e1a616940902"/>
          <p:cNvPicPr>
            <a:picLocks noChangeAspect="1"/>
          </p:cNvPicPr>
          <p:nvPr/>
        </p:nvPicPr>
        <p:blipFill>
          <a:blip r:embed="rId1"/>
          <a:srcRect t="34606" b="26132"/>
          <a:stretch>
            <a:fillRect/>
          </a:stretch>
        </p:blipFill>
        <p:spPr>
          <a:xfrm>
            <a:off x="-1905" y="-285433"/>
            <a:ext cx="12196445" cy="31921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905" y="-285433"/>
            <a:ext cx="12193905" cy="3192145"/>
          </a:xfrm>
          <a:prstGeom prst="rect">
            <a:avLst/>
          </a:prstGeom>
          <a:gradFill>
            <a:gsLst>
              <a:gs pos="0">
                <a:srgbClr val="0231BC">
                  <a:alpha val="50000"/>
                </a:srgbClr>
              </a:gs>
              <a:gs pos="100000">
                <a:srgbClr val="0231B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622790" y="3743960"/>
            <a:ext cx="1433830" cy="51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86955" y="5224780"/>
            <a:ext cx="166370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749790" y="3870960"/>
            <a:ext cx="1433830" cy="51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5636" y="3134378"/>
            <a:ext cx="11020729" cy="3029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500"/>
              </a:spcAft>
            </a:pPr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禅道软件（青岛）有限公司成立于</a:t>
            </a:r>
            <a:r>
              <a:rPr lang="en-US" altLang="zh-CN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2010</a:t>
            </a:r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年，于</a:t>
            </a:r>
            <a:r>
              <a:rPr lang="en-US" altLang="zh-CN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2022</a:t>
            </a:r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年由原青岛易软天创网络科技有限公司正式更名为现名称。</a:t>
            </a:r>
            <a:endParaRPr lang="en-US" altLang="zh-CN" sz="16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>
              <a:lnSpc>
                <a:spcPct val="150000"/>
              </a:lnSpc>
              <a:spcAft>
                <a:spcPts val="1500"/>
              </a:spcAft>
            </a:pPr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禅道团队专注于为天下企业提供专业的管理解决方案，核心产品是禅道项目管理软件。禅道集产品管理、项目管理、质量管理、文档管理、组织管理和事务管理于一体，完整覆盖研发项目管理的核心流程，已为国内数十万计的公司及团队提供了专业的项目管理工具。</a:t>
            </a:r>
            <a:endParaRPr lang="en-US" altLang="zh-CN" sz="16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>
              <a:lnSpc>
                <a:spcPct val="150000"/>
              </a:lnSpc>
              <a:spcAft>
                <a:spcPts val="1500"/>
              </a:spcAft>
            </a:pPr>
            <a:r>
              <a:rPr lang="zh-CN" altLang="en-US" sz="16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我们一直以来以求真为善为行事准则，追求为社会创造真正有效的正向价值，坚持独立发展、开源开放，走出了一条不同的发展道路。展望新的征程，我们会严守初心，继续优化产品和服务，为众多企业提供更多、更好、更实惠的管理解决方案，让每一个成长中的企业都可高效协作！</a:t>
            </a:r>
            <a:endParaRPr lang="zh-CN" altLang="en-US" sz="16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17880" y="277920"/>
            <a:ext cx="3146537" cy="1951077"/>
            <a:chOff x="817880" y="530225"/>
            <a:chExt cx="3146537" cy="1951077"/>
          </a:xfrm>
        </p:grpSpPr>
        <p:sp>
          <p:nvSpPr>
            <p:cNvPr id="7" name="文本框 6"/>
            <p:cNvSpPr txBox="1"/>
            <p:nvPr/>
          </p:nvSpPr>
          <p:spPr>
            <a:xfrm>
              <a:off x="817880" y="1065530"/>
              <a:ext cx="31465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</a:rPr>
                <a:t>ABOUT US</a:t>
              </a:r>
              <a:endParaRPr lang="en-US" altLang="zh-CN" sz="4000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17880" y="1711861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</a:rPr>
                <a:t>公司简介</a:t>
              </a:r>
              <a:endParaRPr lang="zh-CN" altLang="en-US" sz="4400" dirty="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17880" y="530225"/>
              <a:ext cx="604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—</a:t>
              </a:r>
              <a:endParaRPr lang="en-US" altLang="zh-CN" sz="36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公司名称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t="24927" r="23043" b="11594"/>
          <a:stretch>
            <a:fillRect/>
          </a:stretch>
        </p:blipFill>
        <p:spPr>
          <a:xfrm>
            <a:off x="1855304" y="1313418"/>
            <a:ext cx="8183217" cy="435334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客户案例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789099" y="5736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部分展示，排名不分先后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81906"/>
          </a:xfrm>
          <a:prstGeom prst="rect">
            <a:avLst/>
          </a:prstGeom>
        </p:spPr>
      </p:pic>
      <p:sp>
        <p:nvSpPr>
          <p:cNvPr id="4" name="标题 7"/>
          <p:cNvSpPr txBox="1"/>
          <p:nvPr/>
        </p:nvSpPr>
        <p:spPr>
          <a:xfrm>
            <a:off x="838200" y="3013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cs typeface="+mj-cs"/>
              </a:rPr>
              <a:t>THANKS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991" y="331049"/>
            <a:ext cx="1968096" cy="6730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622790" y="3743960"/>
            <a:ext cx="1433830" cy="51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86955" y="5224780"/>
            <a:ext cx="166370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749790" y="3870960"/>
            <a:ext cx="1433830" cy="51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000801" y="1454174"/>
            <a:ext cx="9511115" cy="102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使命</a:t>
            </a:r>
            <a:endParaRPr lang="en-US" altLang="zh-CN" sz="2400" dirty="0"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让每一个成长中的企业都可高效协作</a:t>
            </a:r>
            <a:endParaRPr lang="zh-CN" altLang="en-US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00800" y="2968799"/>
            <a:ext cx="9511115" cy="102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愿景</a:t>
            </a:r>
            <a:endParaRPr lang="en-US" altLang="zh-CN" sz="2400" dirty="0"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成为业内最受欢迎的项目管理解决方案提供商</a:t>
            </a:r>
            <a:endParaRPr lang="zh-CN" altLang="en-US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0799" y="4483424"/>
            <a:ext cx="9511115" cy="102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价值观</a:t>
            </a:r>
            <a:endParaRPr lang="en-US" altLang="zh-CN" sz="2400" dirty="0"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求真为善、互信利他、自强担当、求知笃行、正私守拙</a:t>
            </a:r>
            <a:endParaRPr lang="zh-CN" altLang="en-US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pic>
        <p:nvPicPr>
          <p:cNvPr id="17" name="图形 1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8181" y="3126235"/>
            <a:ext cx="520262" cy="710087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510" y="1620520"/>
            <a:ext cx="655605" cy="667175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320" y="4773117"/>
            <a:ext cx="674013" cy="546913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企业文化</a:t>
            </a:r>
            <a:endParaRPr lang="zh-CN" altLang="en-US" dirty="0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561830" y="3185795"/>
            <a:ext cx="166370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835" y="4156710"/>
            <a:ext cx="2065020" cy="143637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915035" y="1227455"/>
            <a:ext cx="1372870" cy="2212256"/>
            <a:chOff x="915035" y="1227455"/>
            <a:chExt cx="1372870" cy="221225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035" y="1227455"/>
              <a:ext cx="1372870" cy="184531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169301" y="3185795"/>
              <a:ext cx="864339" cy="2539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CMMI-3</a:t>
              </a:r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级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284970" y="4150995"/>
            <a:ext cx="1503680" cy="2324795"/>
            <a:chOff x="9284970" y="4150995"/>
            <a:chExt cx="1503680" cy="232479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4970" y="4150995"/>
              <a:ext cx="1503680" cy="197993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431516" y="6075680"/>
              <a:ext cx="1210588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ISO45001</a:t>
              </a:r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职业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  <a:p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安全管理体系认证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284970" y="1227455"/>
            <a:ext cx="1346835" cy="2373838"/>
            <a:chOff x="9284970" y="1227455"/>
            <a:chExt cx="1346835" cy="237383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4970" y="1227455"/>
              <a:ext cx="1346835" cy="1773555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9414007" y="3185795"/>
              <a:ext cx="1088760" cy="4154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ISO14001</a:t>
              </a:r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环境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  <a:p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管理体系认证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215573" y="1315720"/>
            <a:ext cx="1295400" cy="2285573"/>
            <a:chOff x="4157345" y="1315720"/>
            <a:chExt cx="1295400" cy="2285573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4157345" y="1315720"/>
              <a:ext cx="1295400" cy="1706245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4292726" y="3185795"/>
              <a:ext cx="1024639" cy="4154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ISO9001</a:t>
              </a:r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质量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  <a:p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管理体系认证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869513" y="1255395"/>
            <a:ext cx="1292225" cy="2330510"/>
            <a:chOff x="5812155" y="1255395"/>
            <a:chExt cx="1292225" cy="233051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2155" y="1255395"/>
              <a:ext cx="1292225" cy="1827530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5852973" y="3185795"/>
              <a:ext cx="1210588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ISO27001</a:t>
              </a:r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信息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  <a:p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安全管理体系认证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520278" y="1241425"/>
            <a:ext cx="1406154" cy="2359868"/>
            <a:chOff x="7467600" y="1241425"/>
            <a:chExt cx="1406154" cy="2359868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46790" y="1241425"/>
              <a:ext cx="1247775" cy="175895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7467600" y="3185795"/>
              <a:ext cx="1406154" cy="4154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ISO20000</a:t>
              </a:r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信息技术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  <a:p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服务管理体系认证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46445" y="1337310"/>
            <a:ext cx="1210588" cy="2402483"/>
            <a:chOff x="2410003" y="1337310"/>
            <a:chExt cx="1210588" cy="240248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47607" y="1337310"/>
              <a:ext cx="1135380" cy="1663065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2410003" y="3185795"/>
              <a:ext cx="1210588" cy="5539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研发运营一体化</a:t>
              </a:r>
              <a:endParaRPr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  <a:p>
              <a:pPr algn="l"/>
              <a:r>
                <a:rPr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通用效能度量模型</a:t>
              </a:r>
              <a:endParaRPr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  <a:p>
              <a:pPr algn="l"/>
              <a:r>
                <a:rPr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系统平台和工具</a:t>
              </a:r>
              <a:endParaRPr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21995" y="5968365"/>
            <a:ext cx="17907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rPr>
              <a:t>工信部息技术服务标准认证</a:t>
            </a:r>
            <a:endParaRPr lang="zh-CN" altLang="en-US" sz="1000" dirty="0"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  <a:sym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58424" y="4180840"/>
            <a:ext cx="2117725" cy="2249011"/>
            <a:chOff x="6777990" y="4180840"/>
            <a:chExt cx="2117725" cy="2249011"/>
          </a:xfrm>
        </p:grpSpPr>
        <p:grpSp>
          <p:nvGrpSpPr>
            <p:cNvPr id="35" name="组合 34"/>
            <p:cNvGrpSpPr/>
            <p:nvPr/>
          </p:nvGrpSpPr>
          <p:grpSpPr>
            <a:xfrm>
              <a:off x="6777990" y="4180840"/>
              <a:ext cx="2117725" cy="1917065"/>
              <a:chOff x="6777990" y="4180840"/>
              <a:chExt cx="2117725" cy="1917065"/>
            </a:xfrm>
          </p:grpSpPr>
          <p:pic>
            <p:nvPicPr>
              <p:cNvPr id="21" name="图片 20" descr="禅道著作权-企业版-天创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77990" y="4184015"/>
                <a:ext cx="1389380" cy="1913890"/>
              </a:xfrm>
              <a:prstGeom prst="rect">
                <a:avLst/>
              </a:prstGeom>
            </p:spPr>
          </p:pic>
          <p:pic>
            <p:nvPicPr>
              <p:cNvPr id="22" name="图片 21" descr="旗舰版软著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8240" y="4180840"/>
                <a:ext cx="1387475" cy="1851025"/>
              </a:xfrm>
              <a:prstGeom prst="rect">
                <a:avLst/>
              </a:prstGeom>
            </p:spPr>
          </p:pic>
        </p:grpSp>
        <p:sp>
          <p:nvSpPr>
            <p:cNvPr id="33" name="文本框 32"/>
            <p:cNvSpPr txBox="1"/>
            <p:nvPr/>
          </p:nvSpPr>
          <p:spPr>
            <a:xfrm>
              <a:off x="7295678" y="6183630"/>
              <a:ext cx="1082348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软件著作权证书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958677" y="4180840"/>
            <a:ext cx="3590925" cy="2249011"/>
            <a:chOff x="2956560" y="4180840"/>
            <a:chExt cx="3590925" cy="2249011"/>
          </a:xfrm>
        </p:grpSpPr>
        <p:pic>
          <p:nvPicPr>
            <p:cNvPr id="4" name="图片 3" descr="C:/Users/Administrator/AppData/Local/Temp/picturecompress_20211207203546/output_1.jpgoutput_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56560" y="4180840"/>
              <a:ext cx="1370330" cy="1845310"/>
            </a:xfrm>
            <a:prstGeom prst="rect">
              <a:avLst/>
            </a:prstGeom>
          </p:spPr>
        </p:pic>
        <p:pic>
          <p:nvPicPr>
            <p:cNvPr id="16" name="图片 15" descr="C:/Users/Administrator/AppData/Local/Temp/picturecompress_20211207203546/output_2.jpgoutput_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84575" y="4180840"/>
              <a:ext cx="1364615" cy="184594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45000" y="4184015"/>
              <a:ext cx="1355090" cy="184277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4004310" y="6183630"/>
              <a:ext cx="1632178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AAA</a:t>
              </a:r>
              <a:r>
                <a:rPr lang="zh-CN" altLang="en-US" sz="1000" dirty="0"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+mn-ea"/>
                </a:rPr>
                <a:t>级企业信用等级认证</a:t>
              </a:r>
              <a:endParaRPr lang="zh-CN" altLang="en-US" sz="1000" dirty="0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+mn-ea"/>
              </a:endParaRPr>
            </a:p>
          </p:txBody>
        </p:sp>
        <p:pic>
          <p:nvPicPr>
            <p:cNvPr id="17" name="图片 16" descr="诚信供应商AAA级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40020" y="4182110"/>
              <a:ext cx="1307465" cy="1850390"/>
            </a:xfrm>
            <a:prstGeom prst="rect">
              <a:avLst/>
            </a:prstGeom>
          </p:spPr>
        </p:pic>
      </p:grp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公司资质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BAAA5EA-4FAF-46DF-89D4-CD3BD58FB4A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7"/>
          <p:cNvSpPr txBox="1"/>
          <p:nvPr/>
        </p:nvSpPr>
        <p:spPr>
          <a:xfrm>
            <a:off x="838200" y="3013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OPPOSans B" panose="00020600040101010101" charset="-122"/>
                <a:ea typeface="OPPOSans B" panose="00020600040101010101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POSans B" panose="00020600040101010101" charset="-122"/>
                <a:ea typeface="OPPOSans B" panose="00020600040101010101" charset="-122"/>
                <a:cs typeface="+mj-cs"/>
              </a:rPr>
              <a:t>公司产品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PPOSans B" panose="00020600040101010101" charset="-122"/>
              <a:ea typeface="OPPOSans B" panose="00020600040101010101" charset="-122"/>
              <a:cs typeface="+mj-cs"/>
            </a:endParaRPr>
          </a:p>
        </p:txBody>
      </p:sp>
      <p:sp>
        <p:nvSpPr>
          <p:cNvPr id="5" name="文本占位符 8"/>
          <p:cNvSpPr txBox="1"/>
          <p:nvPr/>
        </p:nvSpPr>
        <p:spPr>
          <a:xfrm>
            <a:off x="5057775" y="2319020"/>
            <a:ext cx="2076450" cy="6937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CHAPTER 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991" y="331049"/>
            <a:ext cx="1968096" cy="6730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2955" y="883732"/>
            <a:ext cx="12192001" cy="1582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8707" y="4459448"/>
            <a:ext cx="12200707" cy="2398552"/>
          </a:xfrm>
          <a:prstGeom prst="rect">
            <a:avLst/>
          </a:prstGeom>
          <a:solidFill>
            <a:srgbClr val="0529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-1" y="4469130"/>
            <a:ext cx="121920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871075" y="2939361"/>
            <a:ext cx="2391664" cy="1695002"/>
            <a:chOff x="4992644" y="2939361"/>
            <a:chExt cx="2391664" cy="1695002"/>
          </a:xfrm>
        </p:grpSpPr>
        <p:grpSp>
          <p:nvGrpSpPr>
            <p:cNvPr id="68" name="组合 67"/>
            <p:cNvGrpSpPr/>
            <p:nvPr/>
          </p:nvGrpSpPr>
          <p:grpSpPr>
            <a:xfrm>
              <a:off x="5183608" y="3999054"/>
              <a:ext cx="330607" cy="635309"/>
              <a:chOff x="5500981" y="3999054"/>
              <a:chExt cx="330607" cy="635309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5500981" y="4303756"/>
                <a:ext cx="330607" cy="33060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5584513" y="3999054"/>
                <a:ext cx="174172" cy="557350"/>
                <a:chOff x="4476216" y="3039291"/>
                <a:chExt cx="174172" cy="557350"/>
              </a:xfrm>
            </p:grpSpPr>
            <p:sp>
              <p:nvSpPr>
                <p:cNvPr id="20" name="椭圆 19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4476216" y="3422469"/>
                  <a:ext cx="174172" cy="174172"/>
                </a:xfrm>
                <a:prstGeom prst="ellipse">
                  <a:avLst/>
                </a:prstGeom>
                <a:solidFill>
                  <a:srgbClr val="5F5F5F"/>
                </a:solidFill>
                <a:ln>
                  <a:noFill/>
                </a:ln>
              </p:spPr>
              <p:style>
                <a:lnRef idx="2">
                  <a:srgbClr val="47B6E7">
                    <a:shade val="50000"/>
                  </a:srgbClr>
                </a:lnRef>
                <a:fillRef idx="1">
                  <a:srgbClr val="47B6E7"/>
                </a:fillRef>
                <a:effectRef idx="0">
                  <a:srgbClr val="47B6E7"/>
                </a:effectRef>
                <a:fontRef idx="minor">
                  <a:srgbClr val="FFFFFF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zh-CN" altLang="en-US" sz="200"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21" name="直接箭头连接符 20"/>
                <p:cNvCxnSpPr>
                  <a:stCxn id="20" idx="0"/>
                </p:cNvCxnSpPr>
                <p:nvPr>
                  <p:custDataLst>
                    <p:tags r:id="rId3"/>
                  </p:custDataLst>
                </p:nvPr>
              </p:nvCxnSpPr>
              <p:spPr>
                <a:xfrm flipV="1">
                  <a:off x="4563302" y="3039291"/>
                  <a:ext cx="0" cy="383178"/>
                </a:xfrm>
                <a:prstGeom prst="straightConnector1">
                  <a:avLst/>
                </a:prstGeom>
                <a:ln>
                  <a:solidFill>
                    <a:srgbClr val="5F5F5F"/>
                  </a:solidFill>
                  <a:tailEnd type="triangle"/>
                </a:ln>
              </p:spPr>
              <p:style>
                <a:lnRef idx="1">
                  <a:srgbClr val="47B6E7"/>
                </a:lnRef>
                <a:fillRef idx="0">
                  <a:srgbClr val="47B6E7"/>
                </a:fillRef>
                <a:effectRef idx="0">
                  <a:srgbClr val="47B6E7"/>
                </a:effectRef>
                <a:fontRef idx="minor">
                  <a:srgbClr val="5F5F5F"/>
                </a:fontRef>
              </p:style>
            </p:cxnSp>
          </p:grpSp>
        </p:grpSp>
        <p:sp>
          <p:nvSpPr>
            <p:cNvPr id="29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4992644" y="3577733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r>
                <a:rPr lang="en-US" altLang="zh-CN" dirty="0">
                  <a:solidFill>
                    <a:srgbClr val="0231BC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2017</a:t>
              </a:r>
              <a:r>
                <a:rPr lang="zh-CN" altLang="en-US" dirty="0">
                  <a:solidFill>
                    <a:srgbClr val="0231BC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年</a:t>
              </a:r>
              <a:endParaRPr lang="zh-CN" altLang="en-US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30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4992644" y="2939361"/>
              <a:ext cx="2391664" cy="701731"/>
            </a:xfrm>
            <a:prstGeom prst="rect">
              <a:avLst/>
            </a:prstGeom>
            <a:noFill/>
          </p:spPr>
          <p:txBody>
            <a:bodyPr wrap="square" rtlCol="0" anchor="b">
              <a:norm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/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禅道企业版发布，</a:t>
              </a:r>
              <a:endParaRPr lang="en-US" altLang="zh-CN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完善项目管理非研发用户功能</a:t>
              </a:r>
              <a:endParaRPr lang="zh-CN" altLang="en-US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23689" y="2962958"/>
            <a:ext cx="2254469" cy="1671911"/>
            <a:chOff x="7602118" y="2962958"/>
            <a:chExt cx="2254469" cy="1671911"/>
          </a:xfrm>
        </p:grpSpPr>
        <p:grpSp>
          <p:nvGrpSpPr>
            <p:cNvPr id="69" name="组合 68"/>
            <p:cNvGrpSpPr/>
            <p:nvPr/>
          </p:nvGrpSpPr>
          <p:grpSpPr>
            <a:xfrm>
              <a:off x="7751537" y="3999054"/>
              <a:ext cx="330607" cy="635815"/>
              <a:chOff x="8182416" y="3999054"/>
              <a:chExt cx="330607" cy="635815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8182416" y="4304262"/>
                <a:ext cx="330607" cy="33060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8263270" y="3999054"/>
                <a:ext cx="174172" cy="557350"/>
                <a:chOff x="4476216" y="3039291"/>
                <a:chExt cx="174172" cy="557350"/>
              </a:xfrm>
            </p:grpSpPr>
            <p:sp>
              <p:nvSpPr>
                <p:cNvPr id="23" name="椭圆 2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476216" y="3422469"/>
                  <a:ext cx="174172" cy="174172"/>
                </a:xfrm>
                <a:prstGeom prst="ellipse">
                  <a:avLst/>
                </a:prstGeom>
                <a:solidFill>
                  <a:srgbClr val="5F5F5F"/>
                </a:solidFill>
                <a:ln>
                  <a:noFill/>
                </a:ln>
              </p:spPr>
              <p:style>
                <a:lnRef idx="2">
                  <a:srgbClr val="47B6E7">
                    <a:shade val="50000"/>
                  </a:srgbClr>
                </a:lnRef>
                <a:fillRef idx="1">
                  <a:srgbClr val="47B6E7"/>
                </a:fillRef>
                <a:effectRef idx="0">
                  <a:srgbClr val="47B6E7"/>
                </a:effectRef>
                <a:fontRef idx="minor">
                  <a:srgbClr val="FFFFFF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zh-CN" altLang="en-US" sz="200"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24" name="直接箭头连接符 23"/>
                <p:cNvCxnSpPr>
                  <a:stCxn id="23" idx="0"/>
                </p:cNvCxnSpPr>
                <p:nvPr>
                  <p:custDataLst>
                    <p:tags r:id="rId7"/>
                  </p:custDataLst>
                </p:nvPr>
              </p:nvCxnSpPr>
              <p:spPr>
                <a:xfrm flipV="1">
                  <a:off x="4563302" y="3039291"/>
                  <a:ext cx="0" cy="383178"/>
                </a:xfrm>
                <a:prstGeom prst="straightConnector1">
                  <a:avLst/>
                </a:prstGeom>
                <a:ln>
                  <a:solidFill>
                    <a:srgbClr val="5F5F5F"/>
                  </a:solidFill>
                  <a:tailEnd type="triangle"/>
                </a:ln>
              </p:spPr>
              <p:style>
                <a:lnRef idx="1">
                  <a:srgbClr val="47B6E7"/>
                </a:lnRef>
                <a:fillRef idx="0">
                  <a:srgbClr val="47B6E7"/>
                </a:fillRef>
                <a:effectRef idx="0">
                  <a:srgbClr val="47B6E7"/>
                </a:effectRef>
                <a:fontRef idx="minor">
                  <a:srgbClr val="5F5F5F"/>
                </a:fontRef>
              </p:style>
            </p:cxnSp>
          </p:grpSp>
        </p:grpSp>
        <p:sp>
          <p:nvSpPr>
            <p:cNvPr id="31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7602118" y="3577733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r>
                <a:rPr lang="en-US" altLang="zh-CN" dirty="0">
                  <a:solidFill>
                    <a:srgbClr val="0231BC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2020</a:t>
              </a:r>
              <a:r>
                <a:rPr lang="zh-CN" altLang="en-US" dirty="0">
                  <a:solidFill>
                    <a:srgbClr val="0231BC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年</a:t>
              </a:r>
              <a:endParaRPr lang="zh-CN" altLang="en-US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32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7602118" y="2962958"/>
              <a:ext cx="2254469" cy="678134"/>
            </a:xfrm>
            <a:prstGeom prst="rect">
              <a:avLst/>
            </a:prstGeom>
            <a:noFill/>
          </p:spPr>
          <p:txBody>
            <a:bodyPr wrap="square" rtlCol="0" anchor="b">
              <a:norm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/>
              </a:lvl1pPr>
            </a:lstStyle>
            <a:p>
              <a:pPr algn="l"/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禅道</a:t>
              </a:r>
              <a:r>
                <a:rPr lang="en-US" altLang="zh-CN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15</a:t>
              </a:r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版本更新，</a:t>
              </a:r>
              <a:endParaRPr lang="en-US" altLang="zh-CN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 algn="l"/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增加项目集和执行的功能模块</a:t>
              </a:r>
              <a:endParaRPr lang="en-US" altLang="zh-CN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014910" y="2939465"/>
            <a:ext cx="1526540" cy="1694898"/>
            <a:chOff x="2651786" y="2939465"/>
            <a:chExt cx="1526540" cy="1694898"/>
          </a:xfrm>
        </p:grpSpPr>
        <p:grpSp>
          <p:nvGrpSpPr>
            <p:cNvPr id="67" name="组合 66"/>
            <p:cNvGrpSpPr/>
            <p:nvPr/>
          </p:nvGrpSpPr>
          <p:grpSpPr>
            <a:xfrm>
              <a:off x="2826345" y="3998857"/>
              <a:ext cx="330607" cy="635506"/>
              <a:chOff x="2826345" y="3998857"/>
              <a:chExt cx="330607" cy="63550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826345" y="4303756"/>
                <a:ext cx="330607" cy="33060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>
                <p:custDataLst>
                  <p:tags r:id="rId10"/>
                </p:custDataLst>
              </p:nvPr>
            </p:nvSpPr>
            <p:spPr>
              <a:xfrm>
                <a:off x="2905769" y="4381979"/>
                <a:ext cx="174187" cy="174146"/>
              </a:xfrm>
              <a:prstGeom prst="ellipse">
                <a:avLst/>
              </a:prstGeom>
              <a:solidFill>
                <a:srgbClr val="5F5F5F"/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sz="200">
                  <a:sym typeface="Arial" panose="020B0604020202020204" pitchFamily="34" charset="0"/>
                </a:endParaRPr>
              </a:p>
            </p:txBody>
          </p:sp>
          <p:cxnSp>
            <p:nvCxnSpPr>
              <p:cNvPr id="18" name="直接箭头连接符 17"/>
              <p:cNvCxnSpPr>
                <a:stCxn id="17" idx="0"/>
              </p:cNvCxnSpPr>
              <p:nvPr>
                <p:custDataLst>
                  <p:tags r:id="rId11"/>
                </p:custDataLst>
              </p:nvPr>
            </p:nvCxnSpPr>
            <p:spPr>
              <a:xfrm flipH="1" flipV="1">
                <a:off x="2992862" y="3998857"/>
                <a:ext cx="1" cy="383121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27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2651786" y="3577599"/>
              <a:ext cx="1495330" cy="41492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r>
                <a:rPr lang="en-US" altLang="zh-CN" dirty="0">
                  <a:solidFill>
                    <a:srgbClr val="0231BC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2012</a:t>
              </a:r>
              <a:r>
                <a:rPr lang="zh-CN" altLang="en-US" dirty="0">
                  <a:solidFill>
                    <a:srgbClr val="0231BC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年</a:t>
              </a:r>
              <a:endParaRPr lang="zh-CN" altLang="en-US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28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2651786" y="2939465"/>
              <a:ext cx="1526540" cy="701627"/>
            </a:xfrm>
            <a:prstGeom prst="rect">
              <a:avLst/>
            </a:prstGeom>
            <a:noFill/>
          </p:spPr>
          <p:txBody>
            <a:bodyPr wrap="square" rtlCol="0" anchor="b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禅道专业版发布，</a:t>
              </a:r>
              <a:endParaRPr lang="en-US" altLang="zh-CN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同年实现收支平衡</a:t>
              </a:r>
              <a:endParaRPr lang="en-US" altLang="zh-CN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05534" y="4260215"/>
            <a:ext cx="1634112" cy="1915732"/>
            <a:chOff x="3720114" y="4260215"/>
            <a:chExt cx="1634112" cy="1915732"/>
          </a:xfrm>
        </p:grpSpPr>
        <p:grpSp>
          <p:nvGrpSpPr>
            <p:cNvPr id="25" name="组合 24"/>
            <p:cNvGrpSpPr/>
            <p:nvPr/>
          </p:nvGrpSpPr>
          <p:grpSpPr>
            <a:xfrm>
              <a:off x="3887019" y="4260215"/>
              <a:ext cx="383213" cy="766347"/>
              <a:chOff x="2717077" y="3300547"/>
              <a:chExt cx="383179" cy="766355"/>
            </a:xfrm>
          </p:grpSpPr>
          <p:sp>
            <p:nvSpPr>
              <p:cNvPr id="26" name="椭圆 25"/>
              <p:cNvSpPr/>
              <p:nvPr>
                <p:custDataLst>
                  <p:tags r:id="rId14"/>
                </p:custDataLst>
              </p:nvPr>
            </p:nvSpPr>
            <p:spPr>
              <a:xfrm>
                <a:off x="2717077" y="3300547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sz="1050">
                  <a:sym typeface="Arial" panose="020B0604020202020204" pitchFamily="34" charset="0"/>
                </a:endParaRPr>
              </a:p>
            </p:txBody>
          </p:sp>
          <p:sp>
            <p:nvSpPr>
              <p:cNvPr id="33" name="椭圆 32"/>
              <p:cNvSpPr/>
              <p:nvPr>
                <p:custDataLst>
                  <p:tags r:id="rId15"/>
                </p:custDataLst>
              </p:nvPr>
            </p:nvSpPr>
            <p:spPr>
              <a:xfrm>
                <a:off x="2786746" y="3370216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5F5F5F"/>
                </a:solidFill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300">
                  <a:sym typeface="Arial" panose="020B0604020202020204" pitchFamily="34" charset="0"/>
                </a:endParaRPr>
              </a:p>
            </p:txBody>
          </p:sp>
          <p:cxnSp>
            <p:nvCxnSpPr>
              <p:cNvPr id="34" name="直接箭头连接符 33"/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2908665" y="3683724"/>
                <a:ext cx="1" cy="383178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35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3720114" y="4979709"/>
              <a:ext cx="1495330" cy="41498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indent="13970"/>
              <a:r>
                <a:rPr lang="en-US" altLang="zh-CN" dirty="0">
                  <a:solidFill>
                    <a:srgbClr val="2BC3B5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2016</a:t>
              </a:r>
              <a:r>
                <a:rPr lang="zh-CN" altLang="en-US" dirty="0">
                  <a:solidFill>
                    <a:srgbClr val="2BC3B5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年</a:t>
              </a:r>
              <a:endParaRPr lang="zh-CN" altLang="en-US" dirty="0">
                <a:solidFill>
                  <a:srgbClr val="2BC3B5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36" name="标题 1"/>
            <p:cNvSpPr txBox="1"/>
            <p:nvPr>
              <p:custDataLst>
                <p:tags r:id="rId18"/>
              </p:custDataLst>
            </p:nvPr>
          </p:nvSpPr>
          <p:spPr>
            <a:xfrm>
              <a:off x="3720114" y="5347921"/>
              <a:ext cx="1634112" cy="82802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发布手机</a:t>
              </a:r>
              <a:r>
                <a:rPr lang="en-US" altLang="zh-CN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APP</a:t>
              </a: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，</a:t>
              </a:r>
              <a:endParaRPr lang="en-US" altLang="zh-CN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禅道成为项目管理领域不可或缺的工具</a:t>
              </a:r>
              <a:endParaRPr lang="en-US" altLang="zh-CN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86771" y="4260310"/>
            <a:ext cx="1952864" cy="1801896"/>
            <a:chOff x="6284687" y="4260310"/>
            <a:chExt cx="1952864" cy="1801896"/>
          </a:xfrm>
        </p:grpSpPr>
        <p:grpSp>
          <p:nvGrpSpPr>
            <p:cNvPr id="37" name="组合 36"/>
            <p:cNvGrpSpPr/>
            <p:nvPr/>
          </p:nvGrpSpPr>
          <p:grpSpPr>
            <a:xfrm>
              <a:off x="6445121" y="4260310"/>
              <a:ext cx="383179" cy="766355"/>
              <a:chOff x="2717077" y="3300547"/>
              <a:chExt cx="383179" cy="766355"/>
            </a:xfrm>
          </p:grpSpPr>
          <p:sp>
            <p:nvSpPr>
              <p:cNvPr id="38" name="椭圆 37"/>
              <p:cNvSpPr/>
              <p:nvPr>
                <p:custDataLst>
                  <p:tags r:id="rId19"/>
                </p:custDataLst>
              </p:nvPr>
            </p:nvSpPr>
            <p:spPr>
              <a:xfrm>
                <a:off x="2717077" y="3300547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sz="1050">
                  <a:sym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>
                <p:custDataLst>
                  <p:tags r:id="rId20"/>
                </p:custDataLst>
              </p:nvPr>
            </p:nvSpPr>
            <p:spPr>
              <a:xfrm>
                <a:off x="2794697" y="3370216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5F5F5F"/>
                </a:solidFill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300">
                  <a:sym typeface="Arial" panose="020B0604020202020204" pitchFamily="34" charset="0"/>
                </a:endParaRPr>
              </a:p>
            </p:txBody>
          </p:sp>
          <p:cxnSp>
            <p:nvCxnSpPr>
              <p:cNvPr id="40" name="直接箭头连接符 39"/>
              <p:cNvCxnSpPr/>
              <p:nvPr>
                <p:custDataLst>
                  <p:tags r:id="rId21"/>
                </p:custDataLst>
              </p:nvPr>
            </p:nvCxnSpPr>
            <p:spPr>
              <a:xfrm flipH="1">
                <a:off x="2908665" y="3683724"/>
                <a:ext cx="1" cy="383178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42" name="标题 1"/>
            <p:cNvSpPr txBox="1"/>
            <p:nvPr>
              <p:custDataLst>
                <p:tags r:id="rId22"/>
              </p:custDataLst>
            </p:nvPr>
          </p:nvSpPr>
          <p:spPr>
            <a:xfrm>
              <a:off x="6284687" y="4979812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indent="13970"/>
              <a:r>
                <a:rPr lang="en-US" altLang="zh-CN" dirty="0">
                  <a:solidFill>
                    <a:srgbClr val="2BC3B5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2019</a:t>
              </a:r>
              <a:r>
                <a:rPr lang="zh-CN" altLang="en-US" dirty="0">
                  <a:solidFill>
                    <a:srgbClr val="2BC3B5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年</a:t>
              </a:r>
              <a:endParaRPr lang="zh-CN" altLang="en-US" dirty="0">
                <a:solidFill>
                  <a:srgbClr val="2BC3B5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48" name="标题 1"/>
            <p:cNvSpPr txBox="1"/>
            <p:nvPr>
              <p:custDataLst>
                <p:tags r:id="rId23"/>
              </p:custDataLst>
            </p:nvPr>
          </p:nvSpPr>
          <p:spPr>
            <a:xfrm>
              <a:off x="6284687" y="5360475"/>
              <a:ext cx="1952864" cy="7017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企业版增加工作流功能，</a:t>
              </a:r>
              <a:endParaRPr lang="en-US" altLang="zh-CN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支持自定义配置工作流程</a:t>
              </a:r>
              <a:endParaRPr lang="zh-CN" altLang="en-US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  <a:p>
              <a:pPr>
                <a:lnSpc>
                  <a:spcPct val="100000"/>
                </a:lnSpc>
              </a:pPr>
              <a:endParaRPr lang="en-US" altLang="zh-CN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476231" y="4260310"/>
            <a:ext cx="1784955" cy="1789449"/>
            <a:chOff x="8686913" y="4260310"/>
            <a:chExt cx="1784955" cy="1789449"/>
          </a:xfrm>
        </p:grpSpPr>
        <p:grpSp>
          <p:nvGrpSpPr>
            <p:cNvPr id="50" name="组合 49"/>
            <p:cNvGrpSpPr/>
            <p:nvPr/>
          </p:nvGrpSpPr>
          <p:grpSpPr>
            <a:xfrm>
              <a:off x="8852607" y="4260310"/>
              <a:ext cx="383179" cy="766355"/>
              <a:chOff x="2717077" y="3300547"/>
              <a:chExt cx="383179" cy="766355"/>
            </a:xfrm>
          </p:grpSpPr>
          <p:sp>
            <p:nvSpPr>
              <p:cNvPr id="51" name="椭圆 50"/>
              <p:cNvSpPr/>
              <p:nvPr>
                <p:custDataLst>
                  <p:tags r:id="rId24"/>
                </p:custDataLst>
              </p:nvPr>
            </p:nvSpPr>
            <p:spPr>
              <a:xfrm>
                <a:off x="2717077" y="3300547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sz="1050">
                  <a:sym typeface="Arial" panose="020B0604020202020204" pitchFamily="34" charset="0"/>
                </a:endParaRPr>
              </a:p>
            </p:txBody>
          </p:sp>
          <p:sp>
            <p:nvSpPr>
              <p:cNvPr id="52" name="椭圆 51"/>
              <p:cNvSpPr/>
              <p:nvPr>
                <p:custDataLst>
                  <p:tags r:id="rId25"/>
                </p:custDataLst>
              </p:nvPr>
            </p:nvSpPr>
            <p:spPr>
              <a:xfrm>
                <a:off x="2786746" y="3370216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5F5F5F"/>
                </a:solidFill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300" dirty="0">
                  <a:sym typeface="Arial" panose="020B0604020202020204" pitchFamily="34" charset="0"/>
                </a:endParaRPr>
              </a:p>
            </p:txBody>
          </p:sp>
          <p:cxnSp>
            <p:nvCxnSpPr>
              <p:cNvPr id="53" name="直接箭头连接符 52"/>
              <p:cNvCxnSpPr/>
              <p:nvPr>
                <p:custDataLst>
                  <p:tags r:id="rId26"/>
                </p:custDataLst>
              </p:nvPr>
            </p:nvCxnSpPr>
            <p:spPr>
              <a:xfrm flipH="1">
                <a:off x="2908665" y="3683724"/>
                <a:ext cx="1" cy="383178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54" name="标题 1"/>
            <p:cNvSpPr txBox="1"/>
            <p:nvPr>
              <p:custDataLst>
                <p:tags r:id="rId27"/>
              </p:custDataLst>
            </p:nvPr>
          </p:nvSpPr>
          <p:spPr>
            <a:xfrm>
              <a:off x="8686913" y="4979812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indent="13970"/>
              <a:r>
                <a:rPr lang="en-US" altLang="zh-CN" dirty="0">
                  <a:solidFill>
                    <a:srgbClr val="2BC3B5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2021</a:t>
              </a:r>
              <a:r>
                <a:rPr lang="zh-CN" altLang="en-US" dirty="0">
                  <a:solidFill>
                    <a:srgbClr val="2BC3B5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年</a:t>
              </a:r>
              <a:endParaRPr lang="zh-CN" altLang="en-US" dirty="0">
                <a:solidFill>
                  <a:srgbClr val="2BC3B5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55" name="标题 1"/>
            <p:cNvSpPr txBox="1"/>
            <p:nvPr>
              <p:custDataLst>
                <p:tags r:id="rId28"/>
              </p:custDataLst>
            </p:nvPr>
          </p:nvSpPr>
          <p:spPr>
            <a:xfrm>
              <a:off x="8686913" y="5348028"/>
              <a:ext cx="1784955" cy="7017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推出禅道旗舰版，</a:t>
              </a:r>
              <a:endParaRPr lang="en-US" altLang="zh-CN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增加瀑布管理模型，</a:t>
              </a:r>
              <a:endParaRPr lang="en-US" altLang="zh-CN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支持</a:t>
              </a:r>
              <a:r>
                <a:rPr lang="en-US" altLang="zh-CN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CMMI</a:t>
              </a: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实践认证</a:t>
              </a:r>
              <a:endParaRPr lang="zh-CN" altLang="en-US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  <a:p>
              <a:pPr>
                <a:lnSpc>
                  <a:spcPct val="100000"/>
                </a:lnSpc>
              </a:pPr>
              <a:endParaRPr lang="en-US" altLang="zh-CN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91743" y="3296327"/>
            <a:ext cx="1526540" cy="1338036"/>
            <a:chOff x="285141" y="3296327"/>
            <a:chExt cx="1526540" cy="1338036"/>
          </a:xfrm>
        </p:grpSpPr>
        <p:grpSp>
          <p:nvGrpSpPr>
            <p:cNvPr id="14" name="组合 13"/>
            <p:cNvGrpSpPr/>
            <p:nvPr/>
          </p:nvGrpSpPr>
          <p:grpSpPr>
            <a:xfrm>
              <a:off x="460740" y="3998857"/>
              <a:ext cx="330607" cy="635506"/>
              <a:chOff x="460740" y="3998857"/>
              <a:chExt cx="330607" cy="635506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460740" y="4303756"/>
                <a:ext cx="330607" cy="33060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>
                <p:custDataLst>
                  <p:tags r:id="rId29"/>
                </p:custDataLst>
              </p:nvPr>
            </p:nvSpPr>
            <p:spPr>
              <a:xfrm>
                <a:off x="539124" y="4381979"/>
                <a:ext cx="174187" cy="174146"/>
              </a:xfrm>
              <a:prstGeom prst="ellipse">
                <a:avLst/>
              </a:prstGeom>
              <a:solidFill>
                <a:srgbClr val="5F5F5F"/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sz="200">
                  <a:sym typeface="Arial" panose="020B0604020202020204" pitchFamily="34" charset="0"/>
                </a:endParaRPr>
              </a:p>
            </p:txBody>
          </p:sp>
          <p:cxnSp>
            <p:nvCxnSpPr>
              <p:cNvPr id="56" name="直接箭头连接符 55"/>
              <p:cNvCxnSpPr>
                <a:stCxn id="10" idx="0"/>
              </p:cNvCxnSpPr>
              <p:nvPr>
                <p:custDataLst>
                  <p:tags r:id="rId30"/>
                </p:custDataLst>
              </p:nvPr>
            </p:nvCxnSpPr>
            <p:spPr>
              <a:xfrm flipH="1" flipV="1">
                <a:off x="626217" y="3998857"/>
                <a:ext cx="1" cy="383121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57" name="标题 1"/>
            <p:cNvSpPr txBox="1"/>
            <p:nvPr>
              <p:custDataLst>
                <p:tags r:id="rId31"/>
              </p:custDataLst>
            </p:nvPr>
          </p:nvSpPr>
          <p:spPr>
            <a:xfrm>
              <a:off x="285141" y="3577599"/>
              <a:ext cx="1495330" cy="41492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r>
                <a:rPr lang="en-US" altLang="zh-CN" dirty="0">
                  <a:solidFill>
                    <a:srgbClr val="0231BC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2009</a:t>
              </a:r>
              <a:r>
                <a:rPr lang="zh-CN" altLang="en-US" dirty="0">
                  <a:solidFill>
                    <a:srgbClr val="0231BC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年</a:t>
              </a:r>
              <a:endParaRPr lang="zh-CN" altLang="en-US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58" name="标题 1"/>
            <p:cNvSpPr txBox="1"/>
            <p:nvPr>
              <p:custDataLst>
                <p:tags r:id="rId32"/>
              </p:custDataLst>
            </p:nvPr>
          </p:nvSpPr>
          <p:spPr>
            <a:xfrm>
              <a:off x="285141" y="3296327"/>
              <a:ext cx="1526540" cy="344765"/>
            </a:xfrm>
            <a:prstGeom prst="rect">
              <a:avLst/>
            </a:prstGeom>
            <a:noFill/>
          </p:spPr>
          <p:txBody>
            <a:bodyPr wrap="square" rtlCol="0" anchor="b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Arial" panose="020B0604020202020204" pitchFamily="34" charset="0"/>
                </a:rPr>
                <a:t>禅道项目启动</a:t>
              </a:r>
              <a:endParaRPr lang="zh-CN" altLang="en-US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36326" y="4260215"/>
            <a:ext cx="1786453" cy="1789430"/>
            <a:chOff x="1422626" y="4260215"/>
            <a:chExt cx="1786453" cy="1789430"/>
          </a:xfrm>
        </p:grpSpPr>
        <p:grpSp>
          <p:nvGrpSpPr>
            <p:cNvPr id="60" name="组合 59"/>
            <p:cNvGrpSpPr/>
            <p:nvPr/>
          </p:nvGrpSpPr>
          <p:grpSpPr>
            <a:xfrm>
              <a:off x="1559314" y="4260215"/>
              <a:ext cx="383213" cy="766347"/>
              <a:chOff x="2717077" y="3300547"/>
              <a:chExt cx="383179" cy="766355"/>
            </a:xfrm>
          </p:grpSpPr>
          <p:sp>
            <p:nvSpPr>
              <p:cNvPr id="61" name="椭圆 60"/>
              <p:cNvSpPr/>
              <p:nvPr>
                <p:custDataLst>
                  <p:tags r:id="rId33"/>
                </p:custDataLst>
              </p:nvPr>
            </p:nvSpPr>
            <p:spPr>
              <a:xfrm>
                <a:off x="2717077" y="3300547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sz="1050">
                  <a:sym typeface="Arial" panose="020B0604020202020204" pitchFamily="34" charset="0"/>
                </a:endParaRPr>
              </a:p>
            </p:txBody>
          </p:sp>
          <p:sp>
            <p:nvSpPr>
              <p:cNvPr id="62" name="椭圆 61"/>
              <p:cNvSpPr/>
              <p:nvPr>
                <p:custDataLst>
                  <p:tags r:id="rId34"/>
                </p:custDataLst>
              </p:nvPr>
            </p:nvSpPr>
            <p:spPr>
              <a:xfrm>
                <a:off x="2786746" y="3370216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5F5F5F"/>
                </a:solidFill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300">
                  <a:sym typeface="Arial" panose="020B0604020202020204" pitchFamily="34" charset="0"/>
                </a:endParaRPr>
              </a:p>
            </p:txBody>
          </p:sp>
          <p:cxnSp>
            <p:nvCxnSpPr>
              <p:cNvPr id="63" name="直接箭头连接符 62"/>
              <p:cNvCxnSpPr/>
              <p:nvPr>
                <p:custDataLst>
                  <p:tags r:id="rId35"/>
                </p:custDataLst>
              </p:nvPr>
            </p:nvCxnSpPr>
            <p:spPr>
              <a:xfrm flipH="1">
                <a:off x="2908665" y="3683724"/>
                <a:ext cx="1" cy="383178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64" name="标题 1"/>
            <p:cNvSpPr txBox="1"/>
            <p:nvPr>
              <p:custDataLst>
                <p:tags r:id="rId36"/>
              </p:custDataLst>
            </p:nvPr>
          </p:nvSpPr>
          <p:spPr>
            <a:xfrm>
              <a:off x="1422626" y="4979709"/>
              <a:ext cx="1495330" cy="41498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indent="13970"/>
              <a:r>
                <a:rPr lang="en-US" altLang="zh-CN" dirty="0">
                  <a:solidFill>
                    <a:srgbClr val="2BC3B5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2010</a:t>
              </a:r>
              <a:r>
                <a:rPr lang="zh-CN" altLang="en-US" dirty="0">
                  <a:solidFill>
                    <a:srgbClr val="2BC3B5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年</a:t>
              </a:r>
              <a:endParaRPr lang="zh-CN" altLang="en-US" dirty="0">
                <a:solidFill>
                  <a:srgbClr val="2BC3B5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65" name="标题 1"/>
            <p:cNvSpPr txBox="1"/>
            <p:nvPr>
              <p:custDataLst>
                <p:tags r:id="rId37"/>
              </p:custDataLst>
            </p:nvPr>
          </p:nvSpPr>
          <p:spPr>
            <a:xfrm>
              <a:off x="1422626" y="5347921"/>
              <a:ext cx="1786453" cy="70172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易软天创成立，</a:t>
              </a:r>
              <a:endParaRPr lang="en-US" altLang="zh-CN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以公司的形式运营禅道，</a:t>
              </a:r>
              <a:endParaRPr lang="en-US" altLang="zh-CN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1.0</a:t>
              </a: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版本发布</a:t>
              </a:r>
              <a:endParaRPr lang="zh-CN" altLang="en-US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  <a:p>
              <a:pPr>
                <a:lnSpc>
                  <a:spcPct val="100000"/>
                </a:lnSpc>
              </a:pPr>
              <a:endParaRPr lang="en-US" altLang="zh-CN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868666" y="2939465"/>
            <a:ext cx="2291866" cy="1677986"/>
            <a:chOff x="9900134" y="2939465"/>
            <a:chExt cx="2291866" cy="1677986"/>
          </a:xfrm>
        </p:grpSpPr>
        <p:grpSp>
          <p:nvGrpSpPr>
            <p:cNvPr id="72" name="组合 71"/>
            <p:cNvGrpSpPr/>
            <p:nvPr/>
          </p:nvGrpSpPr>
          <p:grpSpPr>
            <a:xfrm>
              <a:off x="10076339" y="3982982"/>
              <a:ext cx="330607" cy="634469"/>
              <a:chOff x="10673416" y="3982982"/>
              <a:chExt cx="330607" cy="634469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10673416" y="4286844"/>
                <a:ext cx="330607" cy="330607"/>
                <a:chOff x="10673416" y="4286844"/>
                <a:chExt cx="330607" cy="330607"/>
              </a:xfrm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10673416" y="4286844"/>
                  <a:ext cx="330607" cy="33060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椭圆 81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10751194" y="4366104"/>
                  <a:ext cx="174187" cy="174146"/>
                </a:xfrm>
                <a:prstGeom prst="ellipse">
                  <a:avLst/>
                </a:prstGeom>
                <a:solidFill>
                  <a:srgbClr val="5F5F5F"/>
                </a:solidFill>
                <a:ln>
                  <a:noFill/>
                </a:ln>
              </p:spPr>
              <p:style>
                <a:lnRef idx="2">
                  <a:srgbClr val="47B6E7">
                    <a:shade val="50000"/>
                  </a:srgbClr>
                </a:lnRef>
                <a:fillRef idx="1">
                  <a:srgbClr val="47B6E7"/>
                </a:fillRef>
                <a:effectRef idx="0">
                  <a:srgbClr val="47B6E7"/>
                </a:effectRef>
                <a:fontRef idx="minor">
                  <a:srgbClr val="FFFFFF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zh-CN" altLang="en-US" sz="200"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83" name="直接箭头连接符 82"/>
              <p:cNvCxnSpPr>
                <a:stCxn id="82" idx="0"/>
              </p:cNvCxnSpPr>
              <p:nvPr>
                <p:custDataLst>
                  <p:tags r:id="rId39"/>
                </p:custDataLst>
              </p:nvPr>
            </p:nvCxnSpPr>
            <p:spPr>
              <a:xfrm flipH="1" flipV="1">
                <a:off x="10838287" y="3982982"/>
                <a:ext cx="1" cy="383121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84" name="标题 1"/>
            <p:cNvSpPr txBox="1"/>
            <p:nvPr>
              <p:custDataLst>
                <p:tags r:id="rId40"/>
              </p:custDataLst>
            </p:nvPr>
          </p:nvSpPr>
          <p:spPr>
            <a:xfrm>
              <a:off x="9900134" y="3561724"/>
              <a:ext cx="1495330" cy="41492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r>
                <a:rPr lang="en-US" altLang="zh-CN" dirty="0">
                  <a:solidFill>
                    <a:srgbClr val="0231BC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2022</a:t>
              </a:r>
              <a:r>
                <a:rPr lang="zh-CN" altLang="en-US" dirty="0">
                  <a:solidFill>
                    <a:srgbClr val="0231BC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年</a:t>
              </a:r>
              <a:endParaRPr lang="zh-CN" altLang="en-US" dirty="0">
                <a:solidFill>
                  <a:srgbClr val="0231BC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85" name="标题 1"/>
            <p:cNvSpPr txBox="1"/>
            <p:nvPr>
              <p:custDataLst>
                <p:tags r:id="rId41"/>
              </p:custDataLst>
            </p:nvPr>
          </p:nvSpPr>
          <p:spPr>
            <a:xfrm>
              <a:off x="9900134" y="2939465"/>
              <a:ext cx="2291866" cy="701627"/>
            </a:xfrm>
            <a:prstGeom prst="rect">
              <a:avLst/>
            </a:prstGeom>
            <a:noFill/>
          </p:spPr>
          <p:txBody>
            <a:bodyPr wrap="square" rtlCol="0" anchor="b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推出看板管理模型，</a:t>
              </a:r>
              <a:endParaRPr lang="en-US" altLang="zh-CN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支持可视化看板跟进项目进度</a:t>
              </a:r>
              <a:endParaRPr lang="en-US" altLang="zh-CN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</a:rPr>
                <a:t>推出</a:t>
              </a:r>
              <a:r>
                <a:rPr lang="en-US" altLang="zh-CN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</a:rPr>
                <a:t>BI</a:t>
              </a:r>
              <a:r>
                <a:rPr lang="zh-CN" altLang="en-US" dirty="0"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</a:rPr>
                <a:t>可视化统计功能</a:t>
              </a:r>
              <a:endParaRPr lang="zh-CN" altLang="en-US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3723225" y="979003"/>
            <a:ext cx="5423149" cy="135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至今禅道已经走过</a:t>
            </a:r>
            <a:r>
              <a:rPr lang="en-US" altLang="zh-CN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14</a:t>
            </a:r>
            <a:r>
              <a:rPr lang="zh-CN" altLang="en-US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年。</a:t>
            </a:r>
            <a:endParaRPr lang="zh-CN" altLang="en-US" sz="13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在这</a:t>
            </a:r>
            <a:r>
              <a:rPr lang="en-US" altLang="zh-CN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14</a:t>
            </a:r>
            <a:r>
              <a:rPr lang="zh-CN" altLang="en-US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年里，禅道经历了上百个版本的更迭，累计完成代码百万余行，</a:t>
            </a:r>
            <a:endParaRPr lang="zh-CN" altLang="en-US" sz="13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包含</a:t>
            </a:r>
            <a:r>
              <a:rPr lang="en-US" altLang="zh-CN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120</a:t>
            </a:r>
            <a:r>
              <a:rPr lang="zh-CN" altLang="en-US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多个功能模块和上万个需求，实现了上千个功能点，</a:t>
            </a:r>
            <a:endParaRPr lang="zh-CN" altLang="en-US" sz="13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完整覆盖了研发类项目的核心管理流程。</a:t>
            </a:r>
            <a:endParaRPr lang="zh-CN" altLang="en-US" sz="13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目前在同类产品</a:t>
            </a:r>
            <a:r>
              <a:rPr lang="zh-CN" altLang="en-US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国内</a:t>
            </a:r>
            <a:r>
              <a:rPr lang="zh-CN" altLang="en-US" sz="1300"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市场占有率稳居第一。</a:t>
            </a:r>
            <a:endParaRPr lang="zh-CN" altLang="en-US" sz="13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06285" y="1054870"/>
            <a:ext cx="3087650" cy="1275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500" b="1" dirty="0">
                <a:solidFill>
                  <a:srgbClr val="0231B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ZENTAO</a:t>
            </a:r>
            <a:endParaRPr lang="en-US" altLang="zh-CN" sz="4500" b="1" dirty="0">
              <a:solidFill>
                <a:srgbClr val="0231BC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en-US" altLang="zh-CN" sz="4500" b="1" dirty="0">
                <a:solidFill>
                  <a:srgbClr val="0231B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14 YEARS.</a:t>
            </a:r>
            <a:endParaRPr lang="en-US" altLang="zh-CN" sz="4500" b="1" dirty="0">
              <a:solidFill>
                <a:srgbClr val="0231BC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发展历程</a:t>
            </a:r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10074679" y="4263356"/>
            <a:ext cx="1784955" cy="2260565"/>
            <a:chOff x="10267239" y="4263356"/>
            <a:chExt cx="1784955" cy="2260565"/>
          </a:xfrm>
        </p:grpSpPr>
        <p:sp>
          <p:nvSpPr>
            <p:cNvPr id="73" name="标题 1"/>
            <p:cNvSpPr txBox="1"/>
            <p:nvPr>
              <p:custDataLst>
                <p:tags r:id="rId42"/>
              </p:custDataLst>
            </p:nvPr>
          </p:nvSpPr>
          <p:spPr>
            <a:xfrm>
              <a:off x="10267239" y="4979709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indent="13970"/>
              <a:r>
                <a:rPr lang="en-US" altLang="zh-CN" dirty="0">
                  <a:solidFill>
                    <a:srgbClr val="2BC3B5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2023</a:t>
              </a:r>
              <a:r>
                <a:rPr lang="zh-CN" altLang="en-US" dirty="0">
                  <a:solidFill>
                    <a:srgbClr val="2BC3B5"/>
                  </a:solidFill>
                  <a:latin typeface="OPPOSans B" panose="00020600040101010101" charset="-122"/>
                  <a:ea typeface="OPPOSans B" panose="00020600040101010101" charset="-122"/>
                  <a:cs typeface="OPPOSans B" panose="00020600040101010101" charset="-122"/>
                  <a:sym typeface="Arial" panose="020B0604020202020204" pitchFamily="34" charset="0"/>
                </a:rPr>
                <a:t>年</a:t>
              </a:r>
              <a:endParaRPr lang="zh-CN" altLang="en-US" dirty="0">
                <a:solidFill>
                  <a:srgbClr val="2BC3B5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79" name="标题 1"/>
            <p:cNvSpPr txBox="1"/>
            <p:nvPr>
              <p:custDataLst>
                <p:tags r:id="rId43"/>
              </p:custDataLst>
            </p:nvPr>
          </p:nvSpPr>
          <p:spPr>
            <a:xfrm>
              <a:off x="10267239" y="5347924"/>
              <a:ext cx="1784955" cy="1175997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产品、项目关联关系解绑</a:t>
              </a:r>
              <a:endParaRPr lang="en-US" altLang="zh-CN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自动化测试</a:t>
              </a:r>
              <a:endParaRPr lang="en-US" altLang="zh-CN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DevOps</a:t>
              </a: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整体解决方案</a:t>
              </a:r>
              <a:endParaRPr lang="en-US" altLang="zh-CN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CMMI L4 L5</a:t>
              </a: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度量体系</a:t>
              </a:r>
              <a:endParaRPr lang="zh-CN" altLang="en-US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IPD</a:t>
              </a: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流程支撑</a:t>
              </a:r>
              <a:endParaRPr lang="zh-CN" altLang="en-US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ASPICE</a:t>
              </a:r>
              <a:r>
                <a:rPr lang="zh-CN" altLang="en-US" dirty="0">
                  <a:solidFill>
                    <a:schemeClr val="bg1"/>
                  </a:solidFill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  <a:sym typeface="+mn-ea"/>
                </a:rPr>
                <a:t>流程支撑</a:t>
              </a:r>
              <a:endParaRPr lang="zh-CN" altLang="en-US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  <a:p>
              <a:pPr>
                <a:lnSpc>
                  <a:spcPct val="100000"/>
                </a:lnSpc>
              </a:pPr>
              <a:endParaRPr lang="zh-CN" altLang="en-US" dirty="0"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0409071" y="4263356"/>
              <a:ext cx="383179" cy="766355"/>
              <a:chOff x="9005007" y="4412710"/>
              <a:chExt cx="383179" cy="766355"/>
            </a:xfrm>
          </p:grpSpPr>
          <p:sp>
            <p:nvSpPr>
              <p:cNvPr id="43" name="椭圆 42"/>
              <p:cNvSpPr/>
              <p:nvPr>
                <p:custDataLst>
                  <p:tags r:id="rId44"/>
                </p:custDataLst>
              </p:nvPr>
            </p:nvSpPr>
            <p:spPr>
              <a:xfrm>
                <a:off x="9005007" y="4412710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sz="1050">
                  <a:sym typeface="Arial" panose="020B0604020202020204" pitchFamily="34" charset="0"/>
                </a:endParaRPr>
              </a:p>
            </p:txBody>
          </p:sp>
          <p:sp>
            <p:nvSpPr>
              <p:cNvPr id="44" name="椭圆 43"/>
              <p:cNvSpPr/>
              <p:nvPr>
                <p:custDataLst>
                  <p:tags r:id="rId45"/>
                </p:custDataLst>
              </p:nvPr>
            </p:nvSpPr>
            <p:spPr>
              <a:xfrm>
                <a:off x="9074676" y="4482379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5F5F5F"/>
                </a:solidFill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300" dirty="0">
                  <a:sym typeface="Arial" panose="020B0604020202020204" pitchFamily="34" charset="0"/>
                </a:endParaRPr>
              </a:p>
            </p:txBody>
          </p:sp>
          <p:cxnSp>
            <p:nvCxnSpPr>
              <p:cNvPr id="45" name="直接箭头连接符 44"/>
              <p:cNvCxnSpPr/>
              <p:nvPr>
                <p:custDataLst>
                  <p:tags r:id="rId46"/>
                </p:custDataLst>
              </p:nvPr>
            </p:nvCxnSpPr>
            <p:spPr>
              <a:xfrm flipH="1">
                <a:off x="9196595" y="4795887"/>
                <a:ext cx="1" cy="383178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4"/>
          <p:cNvSpPr>
            <a:spLocks noGrp="1"/>
          </p:cNvSpPr>
          <p:nvPr/>
        </p:nvSpPr>
        <p:spPr>
          <a:xfrm>
            <a:off x="758190" y="959485"/>
            <a:ext cx="10515600" cy="4749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内置项目集、产品、项目和执行四个框架。</a:t>
            </a:r>
            <a:endParaRPr lang="zh-CN" altLang="en-US" dirty="0">
              <a:solidFill>
                <a:schemeClr val="tx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管理框架</a:t>
            </a:r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88857" y="1849254"/>
            <a:ext cx="7930515" cy="34438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758190" y="878205"/>
            <a:ext cx="107537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 descr="E:\2021-程家乐-工作任务\10月\禅道，全生命周期项目管理软件\素材\a6b6a6ca-b02a-4f99-811a-5395ba445677.pnga6b6a6ca-b02a-4f99-811a-5395ba44567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3829685" y="1863090"/>
            <a:ext cx="4531995" cy="4441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核心概念</a:t>
            </a:r>
            <a:endParaRPr lang="zh-CN" altLang="en-US" dirty="0"/>
          </a:p>
        </p:txBody>
      </p:sp>
      <p:sp>
        <p:nvSpPr>
          <p:cNvPr id="6" name="内容占位符 4"/>
          <p:cNvSpPr>
            <a:spLocks noGrp="1"/>
          </p:cNvSpPr>
          <p:nvPr/>
        </p:nvSpPr>
        <p:spPr>
          <a:xfrm>
            <a:off x="758190" y="959485"/>
            <a:ext cx="10515600" cy="4749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以需求、任务、缺陷、用例为核心管理概念。</a:t>
            </a:r>
            <a:endParaRPr lang="zh-CN" altLang="en-US" dirty="0">
              <a:solidFill>
                <a:schemeClr val="tx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905,&quot;width&quot;:8175}"/>
</p:tagLst>
</file>

<file path=ppt/tags/tag10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5_1"/>
  <p:tag name="KSO_WM_UNIT_ID" val="diagram187_1*m_h_f*1_5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3"/>
  <p:tag name="KSO_WM_UNIT_ID" val="diagram187_1*m_i*1_3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4"/>
  <p:tag name="KSO_WM_UNIT_ID" val="diagram187_1*m_i*1_4"/>
  <p:tag name="KSO_WM_UNIT_CLEAR" val="1"/>
  <p:tag name="KSO_WM_UNIT_LAYERLEVEL" val="1_1"/>
  <p:tag name="KSO_WM_UNIT_LINE_FORE_SCHEMECOLOR_INDEX" val="13"/>
  <p:tag name="KSO_WM_UNIT_LINE_FILL_TYPE" val="2"/>
</p:tagLst>
</file>

<file path=ppt/tags/tag13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1_1"/>
  <p:tag name="KSO_WM_UNIT_ID" val="diagram187_1*m_h_a*1_1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ags/tag14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1_1"/>
  <p:tag name="KSO_WM_UNIT_ID" val="diagram187_1*m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9"/>
  <p:tag name="KSO_WM_UNIT_ID" val="diagram187_1*m_i*1_9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0"/>
  <p:tag name="KSO_WM_UNIT_ID" val="diagram187_1*m_i*1_10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1"/>
  <p:tag name="KSO_WM_UNIT_ID" val="diagram187_1*m_i*1_11"/>
  <p:tag name="KSO_WM_UNIT_CLEAR" val="1"/>
  <p:tag name="KSO_WM_UNIT_LAYERLEVEL" val="1_1"/>
  <p:tag name="KSO_WM_UNIT_LINE_FORE_SCHEMECOLOR_INDEX" val="13"/>
  <p:tag name="KSO_WM_UNIT_LINE_FILL_TYPE" val="2"/>
</p:tagLst>
</file>

<file path=ppt/tags/tag18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2_1"/>
  <p:tag name="KSO_WM_UNIT_ID" val="diagram187_1*m_h_a*1_2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19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2_1"/>
  <p:tag name="KSO_WM_UNIT_ID" val="diagram187_1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2"/>
  <p:tag name="KSO_WM_UNIT_ID" val="diagram187_1*m_i*1_2"/>
  <p:tag name="KSO_WM_UNIT_CLEAR" val="1"/>
  <p:tag name="KSO_WM_UNIT_LAYERLEVEL" val="1_1"/>
  <p:tag name="KSO_WM_UNIT_LINE_FORE_SCHEMECOLOR_INDEX" val="13"/>
  <p:tag name="KSO_WM_UNIT_LINE_FILL_TYPE" val="2"/>
</p:tagLst>
</file>

<file path=ppt/tags/tag20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2"/>
  <p:tag name="KSO_WM_UNIT_ID" val="diagram187_1*m_i*1_12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3"/>
  <p:tag name="KSO_WM_UNIT_ID" val="diagram187_1*m_i*1_13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4"/>
  <p:tag name="KSO_WM_UNIT_ID" val="diagram187_1*m_i*1_14"/>
  <p:tag name="KSO_WM_UNIT_CLEAR" val="1"/>
  <p:tag name="KSO_WM_UNIT_LAYERLEVEL" val="1_1"/>
  <p:tag name="KSO_WM_UNIT_LINE_FORE_SCHEMECOLOR_INDEX" val="13"/>
  <p:tag name="KSO_WM_UNIT_LINE_FILL_TYPE" val="2"/>
</p:tagLst>
</file>

<file path=ppt/tags/tag23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4_1"/>
  <p:tag name="KSO_WM_UNIT_ID" val="diagram187_1*m_h_a*1_4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24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4_1"/>
  <p:tag name="KSO_WM_UNIT_ID" val="diagram187_1*m_h_f*1_4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5"/>
  <p:tag name="KSO_WM_UNIT_ID" val="diagram187_1*m_i*1_15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6"/>
  <p:tag name="KSO_WM_UNIT_ID" val="diagram187_1*m_i*1_16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7"/>
  <p:tag name="KSO_WM_UNIT_ID" val="diagram187_1*m_i*1_17"/>
  <p:tag name="KSO_WM_UNIT_CLEAR" val="1"/>
  <p:tag name="KSO_WM_UNIT_LAYERLEVEL" val="1_1"/>
  <p:tag name="KSO_WM_UNIT_LINE_FORE_SCHEMECOLOR_INDEX" val="13"/>
  <p:tag name="KSO_WM_UNIT_LINE_FILL_TYPE" val="2"/>
</p:tagLst>
</file>

<file path=ppt/tags/tag28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6_1"/>
  <p:tag name="KSO_WM_UNIT_ID" val="diagram187_1*m_h_a*1_6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6_1"/>
  <p:tag name="KSO_WM_UNIT_ID" val="diagram187_1*m_h_f*1_6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5"/>
  <p:tag name="KSO_WM_UNIT_ID" val="diagram187_1*m_i*1_5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30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3"/>
  <p:tag name="KSO_WM_UNIT_ID" val="diagram187_1*m_i*1_3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4"/>
  <p:tag name="KSO_WM_UNIT_ID" val="diagram187_1*m_i*1_4"/>
  <p:tag name="KSO_WM_UNIT_CLEAR" val="1"/>
  <p:tag name="KSO_WM_UNIT_LAYERLEVEL" val="1_1"/>
  <p:tag name="KSO_WM_UNIT_LINE_FORE_SCHEMECOLOR_INDEX" val="13"/>
  <p:tag name="KSO_WM_UNIT_LINE_FILL_TYPE" val="2"/>
</p:tagLst>
</file>

<file path=ppt/tags/tag3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1_1"/>
  <p:tag name="KSO_WM_UNIT_ID" val="diagram187_1*m_h_a*1_1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ags/tag33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1_1"/>
  <p:tag name="KSO_WM_UNIT_ID" val="diagram187_1*m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9"/>
  <p:tag name="KSO_WM_UNIT_ID" val="diagram187_1*m_i*1_9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0"/>
  <p:tag name="KSO_WM_UNIT_ID" val="diagram187_1*m_i*1_10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1"/>
  <p:tag name="KSO_WM_UNIT_ID" val="diagram187_1*m_i*1_11"/>
  <p:tag name="KSO_WM_UNIT_CLEAR" val="1"/>
  <p:tag name="KSO_WM_UNIT_LAYERLEVEL" val="1_1"/>
  <p:tag name="KSO_WM_UNIT_LINE_FORE_SCHEMECOLOR_INDEX" val="13"/>
  <p:tag name="KSO_WM_UNIT_LINE_FILL_TYPE" val="2"/>
</p:tagLst>
</file>

<file path=ppt/tags/tag3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2_1"/>
  <p:tag name="KSO_WM_UNIT_ID" val="diagram187_1*m_h_a*1_2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38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2_1"/>
  <p:tag name="KSO_WM_UNIT_ID" val="diagram187_1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3"/>
  <p:tag name="KSO_WM_UNIT_ID" val="diagram187_1*m_i*1_3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6"/>
  <p:tag name="KSO_WM_UNIT_ID" val="diagram187_1*m_i*1_6"/>
  <p:tag name="KSO_WM_UNIT_CLEAR" val="1"/>
  <p:tag name="KSO_WM_UNIT_LAYERLEVEL" val="1_1"/>
  <p:tag name="KSO_WM_UNIT_LINE_FORE_SCHEMECOLOR_INDEX" val="13"/>
  <p:tag name="KSO_WM_UNIT_LINE_FILL_TYPE" val="2"/>
</p:tagLst>
</file>

<file path=ppt/tags/tag40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4"/>
  <p:tag name="KSO_WM_UNIT_ID" val="diagram187_1*m_i*1_4"/>
  <p:tag name="KSO_WM_UNIT_CLEAR" val="1"/>
  <p:tag name="KSO_WM_UNIT_LAYERLEVEL" val="1_1"/>
  <p:tag name="KSO_WM_UNIT_LINE_FORE_SCHEMECOLOR_INDEX" val="13"/>
  <p:tag name="KSO_WM_UNIT_LINE_FILL_TYPE" val="2"/>
</p:tagLst>
</file>

<file path=ppt/tags/tag41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1_1"/>
  <p:tag name="KSO_WM_UNIT_ID" val="diagram187_1*m_h_a*1_1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ags/tag4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1_1"/>
  <p:tag name="KSO_WM_UNIT_ID" val="diagram187_1*m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6_1"/>
  <p:tag name="KSO_WM_UNIT_ID" val="diagram187_1*m_h_a*1_6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44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6_1"/>
  <p:tag name="KSO_WM_UNIT_ID" val="diagram187_1*m_h_f*1_6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5"/>
  <p:tag name="KSO_WM_UNIT_ID" val="diagram187_1*m_i*1_15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6"/>
  <p:tag name="KSO_WM_UNIT_ID" val="diagram187_1*m_i*1_16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7"/>
  <p:tag name="KSO_WM_UNIT_ID" val="diagram187_1*m_i*1_17"/>
  <p:tag name="KSO_WM_UNIT_CLEAR" val="1"/>
  <p:tag name="KSO_WM_UNIT_LAYERLEVEL" val="1_1"/>
  <p:tag name="KSO_WM_UNIT_LINE_FORE_SCHEMECOLOR_INDEX" val="13"/>
  <p:tag name="KSO_WM_UNIT_LINE_FILL_TYPE" val="2"/>
</p:tagLst>
</file>

<file path=ppt/tags/tag48.xml><?xml version="1.0" encoding="utf-8"?>
<p:tagLst xmlns:p="http://schemas.openxmlformats.org/presentationml/2006/main">
  <p:tag name="KSO_WM_UNIT_PLACING_PICTURE_USER_VIEWPORT" val="{&quot;height&quot;:6393,&quot;width&quot;:6523}"/>
</p:tagLst>
</file>

<file path=ppt/tags/tag49.xml><?xml version="1.0" encoding="utf-8"?>
<p:tagLst xmlns:p="http://schemas.openxmlformats.org/presentationml/2006/main">
  <p:tag name="KSO_WPP_MARK_KEY" val="343d6baf-defa-483a-b631-a73f0f1869b6"/>
  <p:tag name="COMMONDATA" val="eyJoZGlkIjoiZTY1YjYzMWJhMGUwN2ZhOGY3ZTM3Zjc0Njk1OGE5YzYifQ=="/>
</p:tagLst>
</file>

<file path=ppt/tags/tag5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3_1"/>
  <p:tag name="KSO_WM_UNIT_ID" val="diagram187_1*m_h_a*1_3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ags/tag6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3_1"/>
  <p:tag name="KSO_WM_UNIT_ID" val="diagram187_1*m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7"/>
  <p:tag name="KSO_WM_UNIT_ID" val="diagram187_1*m_i*1_7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8"/>
  <p:tag name="KSO_WM_UNIT_ID" val="diagram187_1*m_i*1_8"/>
  <p:tag name="KSO_WM_UNIT_CLEAR" val="1"/>
  <p:tag name="KSO_WM_UNIT_LAYERLEVEL" val="1_1"/>
  <p:tag name="KSO_WM_UNIT_LINE_FORE_SCHEMECOLOR_INDEX" val="13"/>
  <p:tag name="KSO_WM_UNIT_LINE_FILL_TYPE" val="2"/>
</p:tagLst>
</file>

<file path=ppt/tags/tag9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5_1"/>
  <p:tag name="KSO_WM_UNIT_ID" val="diagram187_1*m_h_a*1_5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3377</Words>
  <Application>WPS 演示</Application>
  <PresentationFormat>宽屏</PresentationFormat>
  <Paragraphs>431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Arial</vt:lpstr>
      <vt:lpstr>宋体</vt:lpstr>
      <vt:lpstr>Wingdings</vt:lpstr>
      <vt:lpstr>OPPOSans R</vt:lpstr>
      <vt:lpstr>思源黑体 CN Bold</vt:lpstr>
      <vt:lpstr>思源黑体 CN Regular</vt:lpstr>
      <vt:lpstr>Helvetica Neue Medium</vt:lpstr>
      <vt:lpstr>OPPOSans B</vt:lpstr>
      <vt:lpstr>Calibri</vt:lpstr>
      <vt:lpstr>微软雅黑</vt:lpstr>
      <vt:lpstr>思源黑体 CN Heavy</vt:lpstr>
      <vt:lpstr>Wingdings</vt:lpstr>
      <vt:lpstr>Arial Unicode MS</vt:lpstr>
      <vt:lpstr>等线 Light</vt:lpstr>
      <vt:lpstr>等线</vt:lpstr>
      <vt:lpstr>OPPOSans H</vt:lpstr>
      <vt:lpstr>思源黑体 CN Medium</vt:lpstr>
      <vt:lpstr>Office 主题​​</vt:lpstr>
      <vt:lpstr>PowerPoint 演示文稿</vt:lpstr>
      <vt:lpstr>PowerPoint 演示文稿</vt:lpstr>
      <vt:lpstr>PowerPoint 演示文稿</vt:lpstr>
      <vt:lpstr>企业文化</vt:lpstr>
      <vt:lpstr>公司资质</vt:lpstr>
      <vt:lpstr>PowerPoint 演示文稿</vt:lpstr>
      <vt:lpstr>发展历程</vt:lpstr>
      <vt:lpstr>管理框架</vt:lpstr>
      <vt:lpstr>核心概念</vt:lpstr>
      <vt:lpstr>管理模型</vt:lpstr>
      <vt:lpstr>使用角色</vt:lpstr>
      <vt:lpstr>整体管理架构</vt:lpstr>
      <vt:lpstr>功能模块</vt:lpstr>
      <vt:lpstr>开源开放</vt:lpstr>
      <vt:lpstr>国产原创</vt:lpstr>
      <vt:lpstr>系统安全</vt:lpstr>
      <vt:lpstr>系统扩展</vt:lpstr>
      <vt:lpstr>系统扩展</vt:lpstr>
      <vt:lpstr>功能完善</vt:lpstr>
      <vt:lpstr>DevOps一体化解决方案</vt:lpstr>
      <vt:lpstr>自动化测试解决方案</vt:lpstr>
      <vt:lpstr>PowerPoint 演示文稿</vt:lpstr>
      <vt:lpstr>市场地位</vt:lpstr>
      <vt:lpstr>市场地位</vt:lpstr>
      <vt:lpstr>客户案例</vt:lpstr>
      <vt:lpstr>客户案例</vt:lpstr>
      <vt:lpstr>客户案例</vt:lpstr>
      <vt:lpstr>客户案例</vt:lpstr>
      <vt:lpstr>客户案例</vt:lpstr>
      <vt:lpstr>客户案例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QM13658</dc:creator>
  <cp:lastModifiedBy>乔尹</cp:lastModifiedBy>
  <cp:revision>19</cp:revision>
  <dcterms:created xsi:type="dcterms:W3CDTF">2022-10-08T06:35:00Z</dcterms:created>
  <dcterms:modified xsi:type="dcterms:W3CDTF">2023-02-21T07:23:04Z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C7F102E8780F4E57B9C814096DFBF204</vt:lpwstr>
  </property>
  <property fmtid="{D5CDD505-2E9C-101B-9397-08002B2CF9AE}" pid="3" name="KSOProductBuildVer">
    <vt:lpwstr>2052-11.1.0.13703</vt:lpwstr>
  </property>
</Properties>
</file>